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</p:sldMasterIdLst>
  <p:notesMasterIdLst>
    <p:notesMasterId r:id="rId20"/>
  </p:notesMasterIdLst>
  <p:sldIdLst>
    <p:sldId id="258" r:id="rId8"/>
    <p:sldId id="269" r:id="rId9"/>
    <p:sldId id="260" r:id="rId10"/>
    <p:sldId id="264" r:id="rId11"/>
    <p:sldId id="259" r:id="rId12"/>
    <p:sldId id="266" r:id="rId13"/>
    <p:sldId id="267" r:id="rId14"/>
    <p:sldId id="271" r:id="rId15"/>
    <p:sldId id="265" r:id="rId16"/>
    <p:sldId id="274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20C32"/>
    <a:srgbClr val="A30C33"/>
    <a:srgbClr val="80807C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3"/>
  </p:normalViewPr>
  <p:slideViewPr>
    <p:cSldViewPr showGuides="1">
      <p:cViewPr varScale="1">
        <p:scale>
          <a:sx n="87" d="100"/>
          <a:sy n="87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l="1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3505200"/>
            <a:ext cx="380846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6308">
                        <a14:foregroundMark x1="8740" y1="66526" x2="8740" y2="66526"/>
                        <a14:foregroundMark x1="24661" y1="92173" x2="24661" y2="92173"/>
                        <a14:backgroundMark x1="21883" y1="10114" x2="21883" y2="10114"/>
                        <a14:backgroundMark x1="40921" y1="85190" x2="40921" y2="85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41"/>
          <a:stretch/>
        </p:blipFill>
        <p:spPr>
          <a:xfrm>
            <a:off x="1535" y="0"/>
            <a:ext cx="5332466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4/17/2020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38600" y="838200"/>
            <a:ext cx="6858000" cy="2362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Health Professions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and/or Tenure Portfolio Preparation Workshop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92600" y="2983230"/>
            <a:ext cx="6197600" cy="19049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CHP P&amp;T Committee Members: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Tony Baker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Katy Warren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Mark Zoeller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Tiffany Huitt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Theresa Gramlich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Josh Phelps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the Scholarship Narrative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762000"/>
            <a:ext cx="10058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225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68325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71550" indent="-1730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State your </a:t>
            </a:r>
            <a:r>
              <a:rPr lang="en-US" sz="2400" b="1" dirty="0"/>
              <a:t>percent </a:t>
            </a:r>
            <a:r>
              <a:rPr lang="en-US" sz="2400" b="1" dirty="0" smtClean="0"/>
              <a:t>effort </a:t>
            </a:r>
            <a:r>
              <a:rPr lang="en-US" sz="2400" b="1" dirty="0"/>
              <a:t>dedicated to </a:t>
            </a:r>
            <a:r>
              <a:rPr lang="en-US" sz="2400" b="1" dirty="0" smtClean="0"/>
              <a:t>scholarship</a:t>
            </a:r>
            <a:endParaRPr lang="en-US" sz="2400" b="1" dirty="0"/>
          </a:p>
          <a:p>
            <a:pPr lvl="1"/>
            <a:r>
              <a:rPr lang="en-US" sz="2000" dirty="0" smtClean="0"/>
              <a:t>Related </a:t>
            </a:r>
            <a:r>
              <a:rPr lang="en-US" sz="2000" dirty="0"/>
              <a:t>to your assigned </a:t>
            </a:r>
            <a:r>
              <a:rPr lang="en-US" sz="2000" dirty="0" smtClean="0"/>
              <a:t>workload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Quantity of accomplishments should correlate with percent effort in scholarship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Use </a:t>
            </a:r>
            <a:r>
              <a:rPr lang="en-US" sz="2400" b="1" dirty="0" smtClean="0"/>
              <a:t>examples of evidence to </a:t>
            </a:r>
            <a:r>
              <a:rPr lang="en-US" sz="2400" b="1" dirty="0"/>
              <a:t>guide your scholarship </a:t>
            </a:r>
            <a:r>
              <a:rPr lang="en-US" sz="2400" b="1" dirty="0" smtClean="0"/>
              <a:t>narrative.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Include them as attachments in </a:t>
            </a:r>
            <a:r>
              <a:rPr lang="en-US" sz="2000" dirty="0"/>
              <a:t>the Scholarship folder </a:t>
            </a:r>
            <a:r>
              <a:rPr lang="en-US" sz="2000" dirty="0" smtClean="0"/>
              <a:t>(see list provided in database or add other </a:t>
            </a:r>
            <a:r>
              <a:rPr lang="en-US" sz="2000" dirty="0"/>
              <a:t>scholarship-related accomplishments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Reference them in the narrative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Clearly </a:t>
            </a:r>
            <a:r>
              <a:rPr lang="en-US" sz="2400" b="1" dirty="0"/>
              <a:t>delineate the timeline for all works accomplished by rank, year, institutions, etc.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35"/>
          <a:stretch/>
        </p:blipFill>
        <p:spPr>
          <a:xfrm>
            <a:off x="3962400" y="4073912"/>
            <a:ext cx="4343400" cy="286028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24290" y="4800600"/>
            <a:ext cx="3543421" cy="1043794"/>
            <a:chOff x="4017258" y="4362751"/>
            <a:chExt cx="3543421" cy="104379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3841248" y="4649369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WHO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30181" y="4649368"/>
              <a:ext cx="841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WHAT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847935" y="4649368"/>
              <a:ext cx="872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WHEN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304529" y="4649368"/>
              <a:ext cx="9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WHERE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937796" y="4649368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WHY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396144" y="4656760"/>
              <a:ext cx="862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HOW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853850" y="4699717"/>
              <a:ext cx="1013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IMPACT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4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the Scholarship Narrative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00647" y="990600"/>
            <a:ext cx="9924553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225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68325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71550" indent="-1730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Use logical flow of content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Timelines, positions, accomplishments,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 examples of accomplishments to </a:t>
            </a:r>
            <a:r>
              <a:rPr lang="en-US" sz="2400" dirty="0"/>
              <a:t>guide your scholarship narrative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Use </a:t>
            </a:r>
            <a:r>
              <a:rPr lang="en-US" sz="2400" dirty="0" smtClean="0"/>
              <a:t>section headings to </a:t>
            </a:r>
            <a:r>
              <a:rPr lang="en-US" sz="2400" dirty="0"/>
              <a:t>depict what’s coming in that part of the narrative.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Facilitate navigation: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 table of contents, hyperlinks, references to tables and attachments, etc. </a:t>
            </a:r>
          </a:p>
          <a:p>
            <a:pPr lvl="1"/>
            <a:r>
              <a:rPr lang="en-US" sz="2400" dirty="0" smtClean="0"/>
              <a:t>Use visuals such as </a:t>
            </a:r>
            <a:r>
              <a:rPr lang="en-US" sz="2400" dirty="0"/>
              <a:t>tables, figures, </a:t>
            </a:r>
            <a:r>
              <a:rPr lang="en-US" sz="2400" dirty="0" smtClean="0"/>
              <a:t>and graphs to present the </a:t>
            </a:r>
            <a:r>
              <a:rPr lang="en-US" sz="2400" dirty="0" smtClean="0"/>
              <a:t>evidence.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28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43000" y="1143000"/>
            <a:ext cx="9982200" cy="4572000"/>
          </a:xfrm>
        </p:spPr>
        <p:txBody>
          <a:bodyPr>
            <a:noAutofit/>
          </a:bodyPr>
          <a:lstStyle/>
          <a:p>
            <a:pPr marL="630237" lvl="1" indent="-457200">
              <a:buFont typeface="+mj-lt"/>
              <a:buAutoNum type="arabicPeriod"/>
            </a:pPr>
            <a:r>
              <a:rPr lang="en-US" sz="2400" b="1" dirty="0" smtClean="0"/>
              <a:t>Scholarship Narrative</a:t>
            </a:r>
          </a:p>
          <a:p>
            <a:pPr marL="969963" lvl="4" indent="-282575">
              <a:buFont typeface="Arial" panose="020B0604020202020204" pitchFamily="34" charset="0"/>
              <a:buChar char="•"/>
              <a:tabLst>
                <a:tab pos="1025525" algn="l"/>
              </a:tabLst>
            </a:pPr>
            <a:r>
              <a:rPr lang="en-US" sz="2000" dirty="0"/>
              <a:t>R</a:t>
            </a:r>
            <a:r>
              <a:rPr lang="en-US" sz="2000" dirty="0" smtClean="0"/>
              <a:t>equired as described in slides.</a:t>
            </a:r>
          </a:p>
          <a:p>
            <a:pPr marL="969963" lvl="4" indent="-282575">
              <a:buFont typeface="Arial" panose="020B0604020202020204" pitchFamily="34" charset="0"/>
              <a:buChar char="•"/>
              <a:tabLst>
                <a:tab pos="1025525" algn="l"/>
              </a:tabLst>
            </a:pPr>
            <a:endParaRPr lang="en-US" sz="2000" dirty="0" smtClean="0"/>
          </a:p>
          <a:p>
            <a:pPr marL="630237" lvl="1" indent="-457200">
              <a:buFont typeface="+mj-lt"/>
              <a:buAutoNum type="arabicPeriod"/>
            </a:pPr>
            <a:r>
              <a:rPr lang="en-US" sz="2400" b="1" dirty="0" smtClean="0"/>
              <a:t>Letters </a:t>
            </a:r>
            <a:r>
              <a:rPr lang="en-US" sz="2400" b="1" dirty="0"/>
              <a:t>of support speaking specifically to </a:t>
            </a:r>
            <a:r>
              <a:rPr lang="en-US" sz="2400" b="1" dirty="0" smtClean="0"/>
              <a:t>scholarship</a:t>
            </a:r>
          </a:p>
          <a:p>
            <a:pPr marL="968375" lvl="2" indent="-280988">
              <a:buFont typeface="Arial" panose="020B0604020202020204" pitchFamily="34" charset="0"/>
              <a:buChar char="•"/>
            </a:pPr>
            <a:r>
              <a:rPr lang="en-US" sz="2000" dirty="0" smtClean="0"/>
              <a:t>Not </a:t>
            </a:r>
            <a:r>
              <a:rPr lang="en-US" sz="2000" dirty="0"/>
              <a:t>required, but </a:t>
            </a:r>
            <a:r>
              <a:rPr lang="en-US" sz="2000" dirty="0" smtClean="0"/>
              <a:t>helpful.</a:t>
            </a:r>
          </a:p>
          <a:p>
            <a:pPr marL="968375" lvl="2" indent="-280988">
              <a:buFont typeface="Arial" panose="020B0604020202020204" pitchFamily="34" charset="0"/>
              <a:buChar char="•"/>
            </a:pPr>
            <a:r>
              <a:rPr lang="en-US" sz="2000" dirty="0" smtClean="0"/>
              <a:t>Regarding </a:t>
            </a:r>
            <a:r>
              <a:rPr lang="en-US" sz="2000" dirty="0"/>
              <a:t>2017 CHP P&amp;T Guidelines, these letters could also address </a:t>
            </a:r>
            <a:r>
              <a:rPr lang="en-US" sz="2000" dirty="0" smtClean="0"/>
              <a:t>collegiality.</a:t>
            </a:r>
          </a:p>
          <a:p>
            <a:pPr marL="968375" lvl="2" indent="-280988">
              <a:buFont typeface="Arial" panose="020B0604020202020204" pitchFamily="34" charset="0"/>
              <a:buChar char="•"/>
            </a:pPr>
            <a:r>
              <a:rPr lang="en-US" sz="2000" dirty="0" smtClean="0"/>
              <a:t>These </a:t>
            </a:r>
            <a:r>
              <a:rPr lang="en-US" sz="2000" dirty="0"/>
              <a:t>letters are separate from/in addition to the letters in the LETTERS OF RECOMMENDATION/SUPPORT </a:t>
            </a:r>
            <a:r>
              <a:rPr lang="en-US" sz="2000" dirty="0" smtClean="0"/>
              <a:t>section.</a:t>
            </a:r>
          </a:p>
          <a:p>
            <a:pPr marL="968375" lvl="2" indent="-28098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630237" lvl="1" indent="-457200">
              <a:buFont typeface="+mj-lt"/>
              <a:buAutoNum type="arabicPeriod"/>
            </a:pPr>
            <a:r>
              <a:rPr lang="en-US" sz="2400" b="1" dirty="0" smtClean="0"/>
              <a:t>Other </a:t>
            </a:r>
            <a:r>
              <a:rPr lang="en-US" sz="2400" b="1" dirty="0"/>
              <a:t>scholarship support </a:t>
            </a:r>
            <a:r>
              <a:rPr lang="en-US" sz="2400" b="1" dirty="0" smtClean="0"/>
              <a:t>materials</a:t>
            </a:r>
          </a:p>
          <a:p>
            <a:pPr marL="1025525" lvl="3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Examples of evidence of </a:t>
            </a:r>
            <a:r>
              <a:rPr lang="en-US" sz="2000" dirty="0" smtClean="0"/>
              <a:t>accomplishments.</a:t>
            </a:r>
            <a:endParaRPr lang="en-US" sz="2000" dirty="0" smtClean="0"/>
          </a:p>
          <a:p>
            <a:pPr marL="1025525" lvl="3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Manuscript reprints, awards, letters of appointment, etc.</a:t>
            </a:r>
          </a:p>
          <a:p>
            <a:pPr marL="1025525" lvl="3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Should be </a:t>
            </a:r>
            <a:r>
              <a:rPr lang="en-US" sz="2000" dirty="0" smtClean="0"/>
              <a:t>discussed and cited in </a:t>
            </a:r>
            <a:r>
              <a:rPr lang="en-US" sz="2000" dirty="0" smtClean="0"/>
              <a:t>the narrative.</a:t>
            </a:r>
          </a:p>
          <a:p>
            <a:pPr marL="630237" lvl="1" indent="-457200">
              <a:buFont typeface="+mj-lt"/>
              <a:buAutoNum type="arabicPeriod"/>
            </a:pPr>
            <a:endParaRPr lang="en-US" sz="2400" dirty="0"/>
          </a:p>
          <a:p>
            <a:pPr lvl="1"/>
            <a:endParaRPr lang="en-US" sz="2400" dirty="0"/>
          </a:p>
          <a:p>
            <a:pPr marL="3198812" lvl="6" indent="-457200"/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Scholarship Folder Contents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3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0" y="609600"/>
            <a:ext cx="8049684" cy="56673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rgbClr val="A30C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and Research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86200" y="1447800"/>
            <a:ext cx="7315200" cy="804862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by Tiffany Huitt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8" b="26981"/>
          <a:stretch/>
        </p:blipFill>
        <p:spPr>
          <a:xfrm>
            <a:off x="0" y="0"/>
            <a:ext cx="12268200" cy="1424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12268200" cy="609599"/>
          </a:xfrm>
          <a:solidFill>
            <a:srgbClr val="A20C3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Defined…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600200" y="2057400"/>
            <a:ext cx="9829800" cy="46482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2017 CHP Appointment, Promotion and Tenure Guidelines (Section VIII.B.)</a:t>
            </a:r>
          </a:p>
          <a:p>
            <a:endParaRPr lang="en-US" dirty="0" smtClean="0"/>
          </a:p>
          <a:p>
            <a:r>
              <a:rPr lang="en-US" b="1" dirty="0"/>
              <a:t>Scholarly activity:</a:t>
            </a:r>
            <a:r>
              <a:rPr lang="en-US" dirty="0"/>
              <a:t> includes inquiry endeavors that:</a:t>
            </a:r>
          </a:p>
          <a:p>
            <a:pPr lvl="1"/>
            <a:r>
              <a:rPr lang="en-US" dirty="0"/>
              <a:t>advance knowledge </a:t>
            </a:r>
          </a:p>
          <a:p>
            <a:pPr lvl="1"/>
            <a:r>
              <a:rPr lang="en-US" dirty="0"/>
              <a:t>apply innovation </a:t>
            </a:r>
          </a:p>
          <a:p>
            <a:pPr lvl="1"/>
            <a:r>
              <a:rPr lang="en-US" dirty="0"/>
              <a:t>promote the application of knowledge</a:t>
            </a:r>
          </a:p>
          <a:p>
            <a:pPr marL="173037" lvl="1" indent="0">
              <a:buNone/>
            </a:pPr>
            <a:endParaRPr lang="en-US" dirty="0"/>
          </a:p>
          <a:p>
            <a:r>
              <a:rPr lang="en-US" dirty="0" smtClean="0"/>
              <a:t>Inquiry </a:t>
            </a:r>
            <a:r>
              <a:rPr lang="en-US" dirty="0"/>
              <a:t>related to </a:t>
            </a:r>
            <a:r>
              <a:rPr lang="en-US" b="1" dirty="0"/>
              <a:t>Boyer’s </a:t>
            </a:r>
            <a:r>
              <a:rPr lang="en-US" b="1" dirty="0" smtClean="0"/>
              <a:t>4 </a:t>
            </a:r>
            <a:r>
              <a:rPr lang="en-US" b="1" dirty="0"/>
              <a:t>domains of scholarship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Discovery: </a:t>
            </a:r>
            <a:r>
              <a:rPr lang="en-US" dirty="0"/>
              <a:t>the creation or discovery of new knowledge</a:t>
            </a:r>
          </a:p>
          <a:p>
            <a:pPr lvl="1"/>
            <a:r>
              <a:rPr lang="en-US" b="1" dirty="0"/>
              <a:t>Integration: </a:t>
            </a:r>
            <a:r>
              <a:rPr lang="en-US" dirty="0" smtClean="0"/>
              <a:t>integrates, interprets </a:t>
            </a:r>
            <a:r>
              <a:rPr lang="en-US" dirty="0"/>
              <a:t>and </a:t>
            </a:r>
            <a:r>
              <a:rPr lang="en-US" dirty="0" smtClean="0"/>
              <a:t>synthesizes knowledge to bring </a:t>
            </a:r>
            <a:r>
              <a:rPr lang="en-US" dirty="0"/>
              <a:t>new insight </a:t>
            </a:r>
            <a:endParaRPr lang="en-US" dirty="0" smtClean="0"/>
          </a:p>
          <a:p>
            <a:pPr lvl="1"/>
            <a:r>
              <a:rPr lang="en-US" b="1" dirty="0" smtClean="0"/>
              <a:t>Application or Engagement:</a:t>
            </a:r>
            <a:r>
              <a:rPr lang="en-US" dirty="0" smtClean="0"/>
              <a:t> applies disciplinary expertise and knowledge to consequential problems</a:t>
            </a:r>
            <a:endParaRPr lang="en-US" dirty="0"/>
          </a:p>
          <a:p>
            <a:pPr lvl="1"/>
            <a:r>
              <a:rPr lang="en-US" b="1" dirty="0" smtClean="0"/>
              <a:t>Teaching and Learning:</a:t>
            </a:r>
            <a:r>
              <a:rPr lang="en-US" dirty="0" smtClean="0"/>
              <a:t> transmits, transforms and extends knowledge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8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7448"/>
          <a:stretch/>
        </p:blipFill>
        <p:spPr>
          <a:xfrm>
            <a:off x="7968654" y="533400"/>
            <a:ext cx="4299546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62000" y="914400"/>
            <a:ext cx="10363200" cy="5410200"/>
          </a:xfrm>
        </p:spPr>
        <p:txBody>
          <a:bodyPr>
            <a:normAutofit/>
          </a:bodyPr>
          <a:lstStyle/>
          <a:p>
            <a:pPr lvl="2"/>
            <a:r>
              <a:rPr lang="en-US" b="1" dirty="0" smtClean="0"/>
              <a:t>High Quality Scholarship:</a:t>
            </a:r>
          </a:p>
          <a:p>
            <a:pPr lvl="3"/>
            <a:r>
              <a:rPr lang="en-US" dirty="0" smtClean="0"/>
              <a:t>Evidence based and innovative</a:t>
            </a:r>
          </a:p>
          <a:p>
            <a:pPr lvl="3"/>
            <a:r>
              <a:rPr lang="en-US" dirty="0" smtClean="0"/>
              <a:t>Conducted with strategic and systematic rigor</a:t>
            </a:r>
          </a:p>
          <a:p>
            <a:pPr lvl="3"/>
            <a:r>
              <a:rPr lang="en-US" dirty="0" smtClean="0"/>
              <a:t>Involves critical analysis and yields meaningful results</a:t>
            </a:r>
          </a:p>
          <a:p>
            <a:pPr lvl="3"/>
            <a:r>
              <a:rPr lang="en-US" dirty="0" smtClean="0"/>
              <a:t>Communicates and disseminates knowledge </a:t>
            </a:r>
          </a:p>
          <a:p>
            <a:pPr lvl="2"/>
            <a:endParaRPr lang="en-US" dirty="0"/>
          </a:p>
          <a:p>
            <a:pPr lvl="2"/>
            <a:r>
              <a:rPr lang="en-US" b="1" dirty="0" smtClean="0"/>
              <a:t>2017 CHP </a:t>
            </a:r>
            <a:r>
              <a:rPr lang="en-US" b="1" dirty="0"/>
              <a:t>Appointment, Promotion and Tenure Guidelines (Section VIII.B</a:t>
            </a:r>
            <a:r>
              <a:rPr lang="en-US" b="1" dirty="0" smtClean="0"/>
              <a:t>.)</a:t>
            </a:r>
          </a:p>
          <a:p>
            <a:pPr lvl="3"/>
            <a:r>
              <a:rPr lang="en-US" dirty="0" smtClean="0"/>
              <a:t>“Of </a:t>
            </a:r>
            <a:r>
              <a:rPr lang="en-US" dirty="0"/>
              <a:t>particular value is a </a:t>
            </a:r>
            <a:r>
              <a:rPr lang="en-US" b="1" u="sng" dirty="0"/>
              <a:t>body of scholarly activity, or scholarly agenda</a:t>
            </a:r>
            <a:r>
              <a:rPr lang="en-US" b="1" dirty="0"/>
              <a:t>, </a:t>
            </a:r>
            <a:r>
              <a:rPr lang="en-US" dirty="0"/>
              <a:t>that systematically builds on itself and the work of other scholars and makes </a:t>
            </a:r>
            <a:r>
              <a:rPr lang="en-US" b="1" u="sng" dirty="0"/>
              <a:t>substantial contributions to the body of knowledge</a:t>
            </a:r>
            <a:r>
              <a:rPr lang="en-US" dirty="0"/>
              <a:t> in a discipline or line of inquiry</a:t>
            </a:r>
            <a:r>
              <a:rPr lang="en-US" dirty="0" smtClean="0"/>
              <a:t>.”</a:t>
            </a:r>
          </a:p>
          <a:p>
            <a:pPr lvl="3"/>
            <a:endParaRPr lang="en-US" dirty="0"/>
          </a:p>
          <a:p>
            <a:pPr lvl="2"/>
            <a:r>
              <a:rPr lang="en-US" b="1" i="1" dirty="0" smtClean="0"/>
              <a:t>Take Home Points On Quality:</a:t>
            </a:r>
          </a:p>
          <a:p>
            <a:pPr lvl="3"/>
            <a:r>
              <a:rPr lang="en-US" dirty="0" smtClean="0"/>
              <a:t>Quality of scholarship is not only determined by number of works accomplished</a:t>
            </a:r>
          </a:p>
          <a:p>
            <a:pPr lvl="3"/>
            <a:r>
              <a:rPr lang="en-US" dirty="0" smtClean="0"/>
              <a:t>Depends on how the individual works contribute to the overall scholarly agenda</a:t>
            </a:r>
          </a:p>
          <a:p>
            <a:pPr lvl="3"/>
            <a:r>
              <a:rPr lang="en-US" dirty="0" smtClean="0"/>
              <a:t>Determined by how the body of scholarly work </a:t>
            </a:r>
            <a:r>
              <a:rPr lang="en-US" b="1" u="sng" dirty="0" smtClean="0"/>
              <a:t>impacts</a:t>
            </a:r>
            <a:r>
              <a:rPr lang="en-US" dirty="0" smtClean="0"/>
              <a:t> and </a:t>
            </a:r>
            <a:r>
              <a:rPr lang="en-US" b="1" u="sng" dirty="0" smtClean="0"/>
              <a:t>advances knowledge</a:t>
            </a:r>
            <a:r>
              <a:rPr lang="en-US" dirty="0" smtClean="0"/>
              <a:t> within a discipline</a:t>
            </a:r>
            <a:endParaRPr lang="en-US" dirty="0"/>
          </a:p>
          <a:p>
            <a:pPr lvl="3"/>
            <a:endParaRPr lang="en-US" dirty="0" smtClean="0"/>
          </a:p>
          <a:p>
            <a:pPr marL="568325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the Excellence of Scholarship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2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53200" y="1188662"/>
            <a:ext cx="5257799" cy="4338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1188662"/>
            <a:ext cx="5257799" cy="4338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flipV="1">
            <a:off x="95250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flipH="1" flipV="1">
            <a:off x="14478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28600"/>
            <a:ext cx="7620000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Essential Elements for Excellence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191399"/>
            <a:ext cx="5257800" cy="4335690"/>
            <a:chOff x="609600" y="3087469"/>
            <a:chExt cx="5257800" cy="4335690"/>
          </a:xfrm>
        </p:grpSpPr>
        <p:sp>
          <p:nvSpPr>
            <p:cNvPr id="4" name="TextBox 3"/>
            <p:cNvSpPr txBox="1"/>
            <p:nvPr/>
          </p:nvSpPr>
          <p:spPr>
            <a:xfrm>
              <a:off x="609601" y="3087469"/>
              <a:ext cx="5257799" cy="646331"/>
            </a:xfrm>
            <a:prstGeom prst="rect">
              <a:avLst/>
            </a:prstGeom>
            <a:solidFill>
              <a:srgbClr val="A20C32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Accomplishments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" y="3729840"/>
              <a:ext cx="5257800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Reports</a:t>
              </a:r>
              <a:r>
                <a:rPr lang="en-US" dirty="0"/>
                <a:t> accomplishments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Describes</a:t>
              </a:r>
              <a:r>
                <a:rPr lang="en-US" dirty="0"/>
                <a:t> the </a:t>
              </a:r>
              <a:r>
                <a:rPr lang="en-US" dirty="0" smtClean="0"/>
                <a:t>accomplishments itself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What was the accomplishment?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</a:t>
              </a:r>
              <a:r>
                <a:rPr lang="en-US" dirty="0" smtClean="0"/>
                <a:t>many…?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When…?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Where or how...?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Visuals are essential </a:t>
              </a:r>
              <a:r>
                <a:rPr lang="en-US" dirty="0" smtClean="0"/>
                <a:t>to summarize the data (tables, charts, graphs, etc.)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Narrative is concise </a:t>
              </a:r>
              <a:r>
                <a:rPr lang="en-US" dirty="0" smtClean="0"/>
                <a:t>and helpful if used to explain the data.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3200" y="1191399"/>
            <a:ext cx="5257800" cy="4339650"/>
            <a:chOff x="6324601" y="3087469"/>
            <a:chExt cx="5257800" cy="4339650"/>
          </a:xfrm>
        </p:grpSpPr>
        <p:sp>
          <p:nvSpPr>
            <p:cNvPr id="5" name="TextBox 4"/>
            <p:cNvSpPr txBox="1"/>
            <p:nvPr/>
          </p:nvSpPr>
          <p:spPr>
            <a:xfrm>
              <a:off x="6324601" y="3087469"/>
              <a:ext cx="5257800" cy="646331"/>
            </a:xfrm>
            <a:prstGeom prst="rect">
              <a:avLst/>
            </a:prstGeom>
            <a:solidFill>
              <a:srgbClr val="A20C32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Significance and Impact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1" y="3733800"/>
              <a:ext cx="5257799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Measures the impact </a:t>
              </a:r>
              <a:r>
                <a:rPr lang="en-US" dirty="0"/>
                <a:t>of accomplishments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Assesses changes or improvements </a:t>
              </a:r>
              <a:r>
                <a:rPr lang="en-US" dirty="0"/>
                <a:t>that occurred as a result of </a:t>
              </a:r>
              <a:r>
                <a:rPr lang="en-US" dirty="0" smtClean="0"/>
                <a:t>accomplishments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What was the impact of the accomplishment?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What and how was the impact measured?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What was improved or changed?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When did improvements occur?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Visuals are very helpful </a:t>
              </a:r>
              <a:r>
                <a:rPr lang="en-US" dirty="0" smtClean="0"/>
                <a:t>to communicate the degree of impact (pre/post, comparisons, etc.)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Narrative is essential </a:t>
              </a:r>
              <a:r>
                <a:rPr lang="en-US" dirty="0" smtClean="0"/>
                <a:t>to provide context for the degree and significance of the impact</a:t>
              </a:r>
              <a:endParaRPr lang="en-US" dirty="0"/>
            </a:p>
          </p:txBody>
        </p:sp>
      </p:grp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5638800" y="1514565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81000" y="1188661"/>
            <a:ext cx="5257799" cy="3840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1" y="1188661"/>
            <a:ext cx="5257799" cy="46949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3552818"/>
            <a:ext cx="533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“My </a:t>
            </a:r>
            <a:r>
              <a:rPr lang="en-US" sz="1400" dirty="0"/>
              <a:t>published work </a:t>
            </a:r>
            <a:r>
              <a:rPr lang="en-US" sz="1400" dirty="0" smtClean="0"/>
              <a:t>has been </a:t>
            </a:r>
            <a:r>
              <a:rPr lang="en-US" sz="1400" dirty="0"/>
              <a:t>cited by other journal articles 756 </a:t>
            </a:r>
            <a:r>
              <a:rPr lang="en-US" sz="1400" dirty="0" smtClean="0"/>
              <a:t>times…As </a:t>
            </a:r>
            <a:r>
              <a:rPr lang="en-US" sz="1400" dirty="0"/>
              <a:t>evidence </a:t>
            </a:r>
            <a:r>
              <a:rPr lang="en-US" sz="1400" dirty="0" smtClean="0"/>
              <a:t>by the </a:t>
            </a:r>
            <a:r>
              <a:rPr lang="en-US" sz="1400" dirty="0"/>
              <a:t>automated calculations provided by Google Scholar, my i10-index is 14 and my h-index </a:t>
            </a:r>
            <a:r>
              <a:rPr lang="en-US" sz="1400" dirty="0" smtClean="0"/>
              <a:t>is 14</a:t>
            </a:r>
            <a:r>
              <a:rPr lang="en-US" sz="1400" dirty="0"/>
              <a:t>, which is relatively high for an assistant professor. Additionally, </a:t>
            </a:r>
            <a:r>
              <a:rPr lang="en-US" sz="1400" dirty="0" err="1"/>
              <a:t>ResearchGate</a:t>
            </a:r>
            <a:r>
              <a:rPr lang="en-US" sz="1400" dirty="0"/>
              <a:t> (RG) </a:t>
            </a:r>
            <a:r>
              <a:rPr lang="en-US" sz="1400" dirty="0" smtClean="0"/>
              <a:t>uses…the </a:t>
            </a:r>
            <a:r>
              <a:rPr lang="en-US" sz="1400" dirty="0"/>
              <a:t>RG </a:t>
            </a:r>
            <a:r>
              <a:rPr lang="en-US" sz="1400" dirty="0" smtClean="0"/>
              <a:t>Score... which </a:t>
            </a:r>
            <a:r>
              <a:rPr lang="en-US" sz="1400" dirty="0"/>
              <a:t>combines </a:t>
            </a:r>
            <a:r>
              <a:rPr lang="en-US" sz="1400" dirty="0" smtClean="0"/>
              <a:t>the number </a:t>
            </a:r>
            <a:r>
              <a:rPr lang="en-US" sz="1400" dirty="0"/>
              <a:t>of publications, the number of citations, and the amount of interaction you have </a:t>
            </a:r>
            <a:r>
              <a:rPr lang="en-US" sz="1400" dirty="0" smtClean="0"/>
              <a:t>with other </a:t>
            </a:r>
            <a:r>
              <a:rPr lang="en-US" sz="1400" dirty="0"/>
              <a:t>users. </a:t>
            </a:r>
            <a:r>
              <a:rPr lang="en-US" sz="1400" dirty="0" smtClean="0"/>
              <a:t>My </a:t>
            </a:r>
            <a:r>
              <a:rPr lang="en-US" sz="1400" dirty="0"/>
              <a:t>RG Score is 24.18, which is higher than 80% </a:t>
            </a:r>
            <a:r>
              <a:rPr lang="en-US" sz="1400" dirty="0" smtClean="0"/>
              <a:t>of RG members. Additionally</a:t>
            </a:r>
            <a:r>
              <a:rPr lang="en-US" sz="1400" dirty="0"/>
              <a:t>, 99.92% of this score </a:t>
            </a:r>
            <a:r>
              <a:rPr lang="en-US" sz="1400" dirty="0" smtClean="0"/>
              <a:t>is based </a:t>
            </a:r>
            <a:r>
              <a:rPr lang="en-US" sz="1400" dirty="0"/>
              <a:t>on publications</a:t>
            </a:r>
            <a:r>
              <a:rPr lang="en-US" sz="1400" dirty="0" smtClean="0"/>
              <a:t>/ citations. Thus</a:t>
            </a:r>
            <a:r>
              <a:rPr lang="en-US" sz="1400" dirty="0"/>
              <a:t>, </a:t>
            </a:r>
            <a:r>
              <a:rPr lang="en-US" sz="1400" b="1" dirty="0"/>
              <a:t>the impact of my line </a:t>
            </a:r>
            <a:r>
              <a:rPr lang="en-US" sz="1400" b="1" dirty="0" smtClean="0"/>
              <a:t>of inquiry </a:t>
            </a:r>
            <a:r>
              <a:rPr lang="en-US" sz="1400" b="1" dirty="0"/>
              <a:t>is noteworthy as </a:t>
            </a:r>
            <a:r>
              <a:rPr lang="en-US" sz="1400" b="1" dirty="0" smtClean="0"/>
              <a:t>it continues </a:t>
            </a:r>
            <a:r>
              <a:rPr lang="en-US" sz="1400" b="1" dirty="0"/>
              <a:t>to be cited by </a:t>
            </a:r>
            <a:r>
              <a:rPr lang="en-US" sz="1400" b="1" dirty="0" smtClean="0"/>
              <a:t>other scholars</a:t>
            </a:r>
            <a:r>
              <a:rPr lang="en-US" sz="1400" b="1" dirty="0"/>
              <a:t>.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27006"/>
              </p:ext>
            </p:extLst>
          </p:nvPr>
        </p:nvGraphicFramePr>
        <p:xfrm>
          <a:off x="6553200" y="2209800"/>
          <a:ext cx="5257800" cy="1219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1811009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049648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890244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143995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r>
                        <a:rPr lang="en-US" sz="1400" baseline="0" dirty="0" smtClean="0"/>
                        <a:t> of Research Impact Indexes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Since 2014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48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28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h-index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332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i10-index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8705"/>
                  </a:ext>
                </a:extLst>
              </a:tr>
            </a:tbl>
          </a:graphicData>
        </a:graphic>
      </p:graphicFrame>
      <p:sp>
        <p:nvSpPr>
          <p:cNvPr id="29" name="Bent-Up Arrow 28"/>
          <p:cNvSpPr/>
          <p:nvPr/>
        </p:nvSpPr>
        <p:spPr>
          <a:xfrm flipV="1">
            <a:off x="95250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flipH="1" flipV="1">
            <a:off x="14478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00799"/>
            <a:ext cx="7315200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*Example of Evidence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191399"/>
            <a:ext cx="5257799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91399"/>
            <a:ext cx="5257800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and Impact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5638800" y="1514565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73882"/>
              </p:ext>
            </p:extLst>
          </p:nvPr>
        </p:nvGraphicFramePr>
        <p:xfrm>
          <a:off x="381000" y="2232056"/>
          <a:ext cx="5257800" cy="1524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1811009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049648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890244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143995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Articles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#Presentations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48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28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Postdoctoral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332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Assistant Professor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87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057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783449"/>
            <a:ext cx="525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“I </a:t>
            </a:r>
            <a:r>
              <a:rPr lang="en-US" sz="1400" dirty="0"/>
              <a:t>have produced 21 manuscripts published in high-index peer-reviewed journals and 23 scholarly presentations presented at local (n=6), national (n=14), and international (n=3) conferences. These publication and presentations have been achieved across several levels of my career </a:t>
            </a:r>
            <a:r>
              <a:rPr lang="en-US" sz="1400" dirty="0" smtClean="0"/>
              <a:t>development”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086185" y="182605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20C32"/>
                </a:solidFill>
              </a:rPr>
              <a:t>Describes</a:t>
            </a:r>
            <a:r>
              <a:rPr lang="en-US" b="1" dirty="0"/>
              <a:t> the accomplishments itself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4930" y="1840468"/>
            <a:ext cx="413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30C33"/>
                </a:solidFill>
              </a:rPr>
              <a:t>Measures the impact </a:t>
            </a:r>
            <a:r>
              <a:rPr lang="en-US" b="1" dirty="0"/>
              <a:t>of accomplishments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6553200"/>
            <a:ext cx="629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*Permission to use and adapt tables and narrative examples from Dana Moser, PhD.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070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ent-Up Arrow 28"/>
          <p:cNvSpPr/>
          <p:nvPr/>
        </p:nvSpPr>
        <p:spPr>
          <a:xfrm flipV="1">
            <a:off x="95250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flipH="1" flipV="1">
            <a:off x="1447800" y="429399"/>
            <a:ext cx="1219200" cy="6655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00799"/>
            <a:ext cx="7315200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Examples of Evidence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1191399"/>
            <a:ext cx="5257799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*Accomplishments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91399"/>
            <a:ext cx="5257800" cy="646331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and Impact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1524000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44115"/>
              </p:ext>
            </p:extLst>
          </p:nvPr>
        </p:nvGraphicFramePr>
        <p:xfrm>
          <a:off x="381001" y="1828800"/>
          <a:ext cx="5257799" cy="31912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799">
                  <a:extLst>
                    <a:ext uri="{9D8B030D-6E8A-4147-A177-3AD203B41FA5}">
                      <a16:colId xmlns:a16="http://schemas.microsoft.com/office/drawing/2014/main" val="3890637888"/>
                    </a:ext>
                  </a:extLst>
                </a:gridCol>
              </a:tblGrid>
              <a:tr h="3342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20C32"/>
                          </a:solidFill>
                        </a:rPr>
                        <a:t>Describes</a:t>
                      </a:r>
                      <a:r>
                        <a:rPr lang="en-US" sz="1800" b="1" dirty="0" smtClean="0"/>
                        <a:t> the accomplishments itself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20566"/>
                  </a:ext>
                </a:extLst>
              </a:tr>
              <a:tr h="941832"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 smtClean="0"/>
                        <a:t>Demonstrates consistent success in obtaining external funding for research, education, or service 	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2662782"/>
                  </a:ext>
                </a:extLst>
              </a:tr>
              <a:tr h="941832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Serves on a journal editorial board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173494"/>
                  </a:ext>
                </a:extLst>
              </a:tr>
              <a:tr h="941832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Edits or publishes, as author or co-author, a book in the professional discipline 	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29666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98185"/>
              </p:ext>
            </p:extLst>
          </p:nvPr>
        </p:nvGraphicFramePr>
        <p:xfrm>
          <a:off x="6553200" y="1828800"/>
          <a:ext cx="52578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90637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30C33"/>
                          </a:solidFill>
                        </a:rPr>
                        <a:t>Measures the impact </a:t>
                      </a:r>
                      <a:r>
                        <a:rPr lang="en-US" sz="1800" b="1" dirty="0" smtClean="0"/>
                        <a:t>of accomplishments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2056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does funding support scholarly agenda?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were the funding agencies and what is typically funding rate?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outcomes of the funded projects?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266278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role on the editorial board?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impact factor and influence of the journal in your discipline?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publications from the journal, submissions, reviews,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17349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has the book influenced the profession?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there been critical reviews of the book? How many sales?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the book been adopted by programs or institutions within your discipline?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29666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638800" y="2590800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3581400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4495800"/>
            <a:ext cx="914400" cy="0"/>
          </a:xfrm>
          <a:prstGeom prst="straightConnector1">
            <a:avLst/>
          </a:prstGeom>
          <a:ln w="152400">
            <a:tailEnd type="triangle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5182929"/>
            <a:ext cx="975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*Selected examples provided. </a:t>
            </a:r>
            <a:r>
              <a:rPr lang="en-US" dirty="0"/>
              <a:t>A list of examples (see next slide) that may be used to demonstrate </a:t>
            </a:r>
            <a:r>
              <a:rPr lang="en-US" i="1" dirty="0"/>
              <a:t>excellence</a:t>
            </a:r>
            <a:r>
              <a:rPr lang="en-US" dirty="0"/>
              <a:t> (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i="1" dirty="0"/>
              <a:t>significant achievement</a:t>
            </a:r>
            <a:r>
              <a:rPr lang="en-US" dirty="0"/>
              <a:t>) in </a:t>
            </a:r>
            <a:r>
              <a:rPr lang="en-US" dirty="0" smtClean="0"/>
              <a:t>scholarship </a:t>
            </a:r>
            <a:r>
              <a:rPr lang="en-US" dirty="0"/>
              <a:t>is located in the </a:t>
            </a:r>
            <a:r>
              <a:rPr lang="en-US" dirty="0" smtClean="0"/>
              <a:t>Scholarship </a:t>
            </a:r>
            <a:r>
              <a:rPr lang="en-US" dirty="0"/>
              <a:t>folder in the CHP P&amp;T Database. </a:t>
            </a:r>
          </a:p>
        </p:txBody>
      </p:sp>
    </p:spTree>
    <p:extLst>
      <p:ext uri="{BB962C8B-B14F-4D97-AF65-F5344CB8AC3E}">
        <p14:creationId xmlns:p14="http://schemas.microsoft.com/office/powerpoint/2010/main" val="25476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143000"/>
            <a:ext cx="4914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xamples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not an exhaustive list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) of accomplishments in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scholarship.</a:t>
            </a:r>
            <a:endParaRPr 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May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be used to demonstrate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excellence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significant achievement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Narrative should explicitly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describe how these (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and any other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) accomplishments contribute to demonstrating either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excellence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significant achievement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28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Scholarship- Demonstrating Excellence or Significant Achievement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4825"/>
              </p:ext>
            </p:extLst>
          </p:nvPr>
        </p:nvGraphicFramePr>
        <p:xfrm>
          <a:off x="5029200" y="990600"/>
          <a:ext cx="7162800" cy="5623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96674073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79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Demonstrates consistent success in obtaining external funding for research, education, or service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382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Publishes, as author or co-author, in leading journals peer reviewed scholarly papers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54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Presents peer-reviewed or selected scholarly papers at national or international meetings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49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Serves on a journal editorial board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250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Edits or publishes, as author or co-author, a book in the professional discipline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18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Publishes, as author or co-author, a chapter in a book in the professional discipline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6789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Is the author of a peer-reviewed workbook or laboratory manual, which is adopted by other programs/institutions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7059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Develops peer-reviewed computer-assisted instructional program, audiovisual program, etc., which is adopted by other programs/institutions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478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Publishes, as an author or co-author, in non-refereed publications (e.g., editorials, commentaries, columns, articles, etc.) The item must not be self-published (i.e., it must be published by others).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82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Consistently presents scholarly papers at local, state, or regional meetings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05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Is a peer reviewer for a book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98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u="none" strike="noStrike" kern="1200" baseline="0" dirty="0" smtClean="0"/>
                        <a:t>Edits local or state professional publications 	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10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kern="1200" baseline="0" dirty="0" smtClean="0"/>
                        <a:t>Submits quality grant proposals (e.g., grant proposal approved but not funded) </a:t>
                      </a: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52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9938" y="2971800"/>
            <a:ext cx="757547" cy="609600"/>
            <a:chOff x="1071253" y="2835897"/>
            <a:chExt cx="757547" cy="609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5" t="2223" r="64688" b="66667"/>
            <a:stretch/>
          </p:blipFill>
          <p:spPr>
            <a:xfrm>
              <a:off x="1071253" y="2835897"/>
              <a:ext cx="681348" cy="609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24000" y="30480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3748" y="990600"/>
            <a:ext cx="10824852" cy="4191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Key Components Of A Well Written Scholarship Narrative</a:t>
            </a:r>
          </a:p>
          <a:p>
            <a:pPr lvl="1"/>
            <a:r>
              <a:rPr lang="en-US" sz="2000" dirty="0" smtClean="0"/>
              <a:t>Tells your “story” and defines your </a:t>
            </a:r>
            <a:r>
              <a:rPr lang="en-US" sz="2000" b="1" u="sng" dirty="0" smtClean="0"/>
              <a:t>scholarly agenda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Presents </a:t>
            </a:r>
            <a:r>
              <a:rPr lang="en-US" sz="2000" b="1" u="sng" dirty="0"/>
              <a:t>evidence</a:t>
            </a:r>
            <a:r>
              <a:rPr lang="en-US" sz="2000" dirty="0"/>
              <a:t> of </a:t>
            </a:r>
            <a:r>
              <a:rPr lang="en-US" sz="2000" dirty="0" smtClean="0"/>
              <a:t>a </a:t>
            </a:r>
            <a:r>
              <a:rPr lang="en-US" sz="2000" dirty="0"/>
              <a:t>body of scholarship </a:t>
            </a:r>
            <a:r>
              <a:rPr lang="en-US" sz="2000" dirty="0" smtClean="0"/>
              <a:t>that establishes </a:t>
            </a:r>
            <a:r>
              <a:rPr lang="en-US" sz="2000" dirty="0"/>
              <a:t>excellence and expertise obtained by the </a:t>
            </a:r>
            <a:r>
              <a:rPr lang="en-US" sz="2000" dirty="0" smtClean="0"/>
              <a:t>applicant </a:t>
            </a:r>
          </a:p>
          <a:p>
            <a:pPr lvl="1"/>
            <a:endParaRPr lang="en-US" sz="2000" dirty="0" smtClean="0"/>
          </a:p>
          <a:p>
            <a:pPr marL="173037" lvl="1" indent="0">
              <a:buSzPct val="150000"/>
              <a:buNone/>
            </a:pPr>
            <a:r>
              <a:rPr lang="en-US" sz="2000" b="1" dirty="0"/>
              <a:t>	</a:t>
            </a:r>
            <a:r>
              <a:rPr lang="en-US" sz="2000" b="1" u="sng" dirty="0" smtClean="0"/>
              <a:t>EXCELLENCE</a:t>
            </a:r>
            <a:r>
              <a:rPr lang="en-US" sz="2000" dirty="0" smtClean="0"/>
              <a:t> can and should be described and demonstrated in the narrative by:</a:t>
            </a:r>
            <a:endParaRPr lang="en-US" sz="2000" dirty="0"/>
          </a:p>
          <a:p>
            <a:pPr lvl="2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body </a:t>
            </a:r>
            <a:r>
              <a:rPr lang="en-US" sz="2000" dirty="0"/>
              <a:t>of scholarship contains high quality works</a:t>
            </a:r>
          </a:p>
          <a:p>
            <a:pPr lvl="2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scholarly works align </a:t>
            </a:r>
            <a:r>
              <a:rPr lang="en-US" sz="2000" dirty="0"/>
              <a:t>with the </a:t>
            </a:r>
            <a:r>
              <a:rPr lang="en-US" sz="2000" dirty="0" smtClean="0"/>
              <a:t>stated scholarly agenda</a:t>
            </a:r>
          </a:p>
          <a:p>
            <a:pPr lvl="2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scholarly agenda aligns with the </a:t>
            </a:r>
            <a:r>
              <a:rPr lang="en-US" sz="2000" dirty="0"/>
              <a:t>mission of your department and CHP</a:t>
            </a:r>
          </a:p>
          <a:p>
            <a:pPr lvl="2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body of scholarship impacts and contributes to the field or discipline</a:t>
            </a:r>
          </a:p>
          <a:p>
            <a:pPr lvl="2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timeline and progression </a:t>
            </a:r>
            <a:r>
              <a:rPr lang="en-US" sz="2000" dirty="0"/>
              <a:t>of scholarship through the </a:t>
            </a:r>
            <a:r>
              <a:rPr lang="en-US" sz="2000" dirty="0" smtClean="0"/>
              <a:t>years resulting </a:t>
            </a:r>
            <a:r>
              <a:rPr lang="en-US" sz="2000" dirty="0"/>
              <a:t>in </a:t>
            </a:r>
            <a:r>
              <a:rPr lang="en-US" sz="2000" dirty="0" smtClean="0"/>
              <a:t>excellence</a:t>
            </a:r>
          </a:p>
          <a:p>
            <a:pPr lvl="1"/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268200" cy="685799"/>
          </a:xfrm>
          <a:prstGeom prst="rect">
            <a:avLst/>
          </a:prstGeom>
          <a:solidFill>
            <a:srgbClr val="A20C3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Narrative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Tells the Story (of Excellence)</a:t>
            </a:r>
          </a:p>
        </p:txBody>
      </p:sp>
    </p:spTree>
    <p:extLst>
      <p:ext uri="{BB962C8B-B14F-4D97-AF65-F5344CB8AC3E}">
        <p14:creationId xmlns:p14="http://schemas.microsoft.com/office/powerpoint/2010/main" val="20140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1418</Words>
  <Application>Microsoft Office PowerPoint</Application>
  <PresentationFormat>Widescreen</PresentationFormat>
  <Paragraphs>190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Wingdings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College of Health Professions Promotion and/or Tenure Portfolio Preparation Workshop </vt:lpstr>
      <vt:lpstr>PowerPoint Presentation</vt:lpstr>
      <vt:lpstr>Scholarship Defined…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Phelps, Joshua A</cp:lastModifiedBy>
  <cp:revision>95</cp:revision>
  <cp:lastPrinted>2015-09-23T19:12:53Z</cp:lastPrinted>
  <dcterms:created xsi:type="dcterms:W3CDTF">2012-06-27T20:39:58Z</dcterms:created>
  <dcterms:modified xsi:type="dcterms:W3CDTF">2020-04-17T21:48:22Z</dcterms:modified>
</cp:coreProperties>
</file>