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 id="2147483680" r:id="rId3"/>
    <p:sldMasterId id="2147483650" r:id="rId4"/>
    <p:sldMasterId id="2147483660" r:id="rId5"/>
    <p:sldMasterId id="2147483669" r:id="rId6"/>
    <p:sldMasterId id="2147483676" r:id="rId7"/>
  </p:sldMasterIdLst>
  <p:notesMasterIdLst>
    <p:notesMasterId r:id="rId26"/>
  </p:notesMasterIdLst>
  <p:sldIdLst>
    <p:sldId id="258" r:id="rId8"/>
    <p:sldId id="260" r:id="rId9"/>
    <p:sldId id="265" r:id="rId10"/>
    <p:sldId id="266" r:id="rId11"/>
    <p:sldId id="261" r:id="rId12"/>
    <p:sldId id="262" r:id="rId13"/>
    <p:sldId id="263" r:id="rId14"/>
    <p:sldId id="264" r:id="rId15"/>
    <p:sldId id="271" r:id="rId16"/>
    <p:sldId id="270" r:id="rId17"/>
    <p:sldId id="272" r:id="rId18"/>
    <p:sldId id="267" r:id="rId19"/>
    <p:sldId id="268" r:id="rId20"/>
    <p:sldId id="273" r:id="rId21"/>
    <p:sldId id="269" r:id="rId22"/>
    <p:sldId id="274" r:id="rId23"/>
    <p:sldId id="275" r:id="rId24"/>
    <p:sldId id="27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807C"/>
    <a:srgbClr val="A30C33"/>
    <a:srgbClr val="790A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3"/>
  </p:normalViewPr>
  <p:slideViewPr>
    <p:cSldViewPr showGuides="1">
      <p:cViewPr varScale="1">
        <p:scale>
          <a:sx n="96" d="100"/>
          <a:sy n="96" d="100"/>
        </p:scale>
        <p:origin x="306"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BB32BD-2CA7-4C2E-A2AF-1D86625FFA06}" type="datetimeFigureOut">
              <a:rPr lang="en-US" smtClean="0"/>
              <a:pPr/>
              <a:t>4/17/2020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D6C4EB-DE73-41E0-AD04-9F317D671CC6}" type="slidenum">
              <a:rPr lang="en-US" smtClean="0"/>
              <a:pPr/>
              <a:t>‹#›</a:t>
            </a:fld>
            <a:endParaRPr lang="en-US" dirty="0"/>
          </a:p>
        </p:txBody>
      </p:sp>
    </p:spTree>
    <p:extLst>
      <p:ext uri="{BB962C8B-B14F-4D97-AF65-F5344CB8AC3E}">
        <p14:creationId xmlns:p14="http://schemas.microsoft.com/office/powerpoint/2010/main" val="1139861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a:t>
            </a:fld>
            <a:endParaRPr lang="en-US" dirty="0"/>
          </a:p>
        </p:txBody>
      </p:sp>
    </p:spTree>
    <p:extLst>
      <p:ext uri="{BB962C8B-B14F-4D97-AF65-F5344CB8AC3E}">
        <p14:creationId xmlns:p14="http://schemas.microsoft.com/office/powerpoint/2010/main" val="314419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11</a:t>
            </a:fld>
            <a:endParaRPr lang="en-US"/>
          </a:p>
        </p:txBody>
      </p:sp>
    </p:spTree>
    <p:extLst>
      <p:ext uri="{BB962C8B-B14F-4D97-AF65-F5344CB8AC3E}">
        <p14:creationId xmlns:p14="http://schemas.microsoft.com/office/powerpoint/2010/main" val="416835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12</a:t>
            </a:fld>
            <a:endParaRPr lang="en-US" dirty="0"/>
          </a:p>
        </p:txBody>
      </p:sp>
    </p:spTree>
    <p:extLst>
      <p:ext uri="{BB962C8B-B14F-4D97-AF65-F5344CB8AC3E}">
        <p14:creationId xmlns:p14="http://schemas.microsoft.com/office/powerpoint/2010/main" val="2170648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16</a:t>
            </a:fld>
            <a:endParaRPr lang="en-US"/>
          </a:p>
        </p:txBody>
      </p:sp>
    </p:spTree>
    <p:extLst>
      <p:ext uri="{BB962C8B-B14F-4D97-AF65-F5344CB8AC3E}">
        <p14:creationId xmlns:p14="http://schemas.microsoft.com/office/powerpoint/2010/main" val="3734259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17</a:t>
            </a:fld>
            <a:endParaRPr lang="en-US"/>
          </a:p>
        </p:txBody>
      </p:sp>
    </p:spTree>
    <p:extLst>
      <p:ext uri="{BB962C8B-B14F-4D97-AF65-F5344CB8AC3E}">
        <p14:creationId xmlns:p14="http://schemas.microsoft.com/office/powerpoint/2010/main" val="4145474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D6C4EB-DE73-41E0-AD04-9F317D671CC6}" type="slidenum">
              <a:rPr lang="en-US" smtClean="0"/>
              <a:pPr/>
              <a:t>18</a:t>
            </a:fld>
            <a:endParaRPr lang="en-US"/>
          </a:p>
        </p:txBody>
      </p:sp>
    </p:spTree>
    <p:extLst>
      <p:ext uri="{BB962C8B-B14F-4D97-AF65-F5344CB8AC3E}">
        <p14:creationId xmlns:p14="http://schemas.microsoft.com/office/powerpoint/2010/main" val="1343262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994400" y="1752601"/>
            <a:ext cx="5994400" cy="1219200"/>
          </a:xfrm>
          <a:prstGeom prst="rect">
            <a:avLst/>
          </a:prstGeom>
        </p:spPr>
        <p:txBody>
          <a:bodyPr anchor="t">
            <a:normAutofit/>
          </a:bodyPr>
          <a:lstStyle>
            <a:lvl1pPr algn="l">
              <a:defRPr sz="3400" baseline="0">
                <a:solidFill>
                  <a:srgbClr val="A30C33"/>
                </a:solidFill>
                <a:latin typeface="Arial"/>
                <a:cs typeface="Arial"/>
              </a:defRPr>
            </a:lvl1pPr>
          </a:lstStyle>
          <a:p>
            <a:r>
              <a:rPr lang="en-US" dirty="0" smtClean="0"/>
              <a:t>Click to add title </a:t>
            </a:r>
            <a:endParaRPr lang="en-US" dirty="0"/>
          </a:p>
        </p:txBody>
      </p:sp>
      <p:sp>
        <p:nvSpPr>
          <p:cNvPr id="3" name="Subtitle 2"/>
          <p:cNvSpPr>
            <a:spLocks noGrp="1"/>
          </p:cNvSpPr>
          <p:nvPr>
            <p:ph type="subTitle" idx="1" hasCustomPrompt="1"/>
          </p:nvPr>
        </p:nvSpPr>
        <p:spPr>
          <a:xfrm>
            <a:off x="5994400" y="2971800"/>
            <a:ext cx="5994400" cy="1066800"/>
          </a:xfrm>
          <a:prstGeom prst="rect">
            <a:avLst/>
          </a:prstGeom>
        </p:spPr>
        <p:txBody>
          <a:bodyPr>
            <a:normAutofit/>
          </a:bodyPr>
          <a:lstStyle>
            <a:lvl1pPr marL="0" indent="0" algn="l">
              <a:buNone/>
              <a:defRPr sz="2400">
                <a:solidFill>
                  <a:srgbClr val="A30C33"/>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y 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p:spPr>
        <p:txBody>
          <a:bodyPr anchor="t">
            <a:noAutofit/>
          </a:bodyPr>
          <a:lstStyle>
            <a:lvl1pPr algn="ctr">
              <a:defRPr sz="4000" baseline="0">
                <a:solidFill>
                  <a:schemeClr val="bg1"/>
                </a:solidFill>
                <a:latin typeface="Arial"/>
                <a:cs typeface="Arial"/>
              </a:defRPr>
            </a:lvl1pPr>
          </a:lstStyle>
          <a:p>
            <a:r>
              <a:rPr lang="en-US" dirty="0" smtClean="0"/>
              <a:t>Click to add title</a:t>
            </a:r>
            <a:endParaRPr lang="en-US" dirty="0"/>
          </a:p>
        </p:txBody>
      </p:sp>
    </p:spTree>
    <p:extLst>
      <p:ext uri="{BB962C8B-B14F-4D97-AF65-F5344CB8AC3E}">
        <p14:creationId xmlns:p14="http://schemas.microsoft.com/office/powerpoint/2010/main" val="321255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y Title Subtitle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p:spPr>
        <p:txBody>
          <a:bodyPr anchor="t">
            <a:normAutofit/>
          </a:bodyPr>
          <a:lstStyle>
            <a:lvl1pPr algn="l">
              <a:defRPr sz="3200" baseline="0">
                <a:solidFill>
                  <a:schemeClr val="bg1"/>
                </a:solidFill>
                <a:latin typeface="Arial"/>
                <a:cs typeface="Arial"/>
              </a:defRPr>
            </a:lvl1pPr>
          </a:lstStyle>
          <a:p>
            <a:r>
              <a:rPr lang="en-US" dirty="0" smtClean="0"/>
              <a:t>Click to add title</a:t>
            </a:r>
            <a:endParaRPr lang="en-US" dirty="0"/>
          </a:p>
        </p:txBody>
      </p:sp>
      <p:sp>
        <p:nvSpPr>
          <p:cNvPr id="8" name="Subtitle 2"/>
          <p:cNvSpPr>
            <a:spLocks noGrp="1"/>
          </p:cNvSpPr>
          <p:nvPr>
            <p:ph type="subTitle" idx="1" hasCustomPrompt="1"/>
          </p:nvPr>
        </p:nvSpPr>
        <p:spPr>
          <a:xfrm>
            <a:off x="1524000" y="1481328"/>
            <a:ext cx="10160000" cy="423672"/>
          </a:xfrm>
        </p:spPr>
        <p:txBody>
          <a:bodyPr anchor="t">
            <a:normAutofit/>
          </a:bodyPr>
          <a:lstStyle>
            <a:lvl1pPr marL="0" indent="0" algn="l">
              <a:buNone/>
              <a:defRPr sz="1800" b="1">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9" name="Content Placeholder 2"/>
          <p:cNvSpPr>
            <a:spLocks noGrp="1"/>
          </p:cNvSpPr>
          <p:nvPr>
            <p:ph idx="13"/>
          </p:nvPr>
        </p:nvSpPr>
        <p:spPr>
          <a:xfrm>
            <a:off x="1524000" y="2148841"/>
            <a:ext cx="10160000" cy="356616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03977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y Title and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524000" y="914402"/>
            <a:ext cx="10160000" cy="609599"/>
          </a:xfrm>
        </p:spPr>
        <p:txBody>
          <a:bodyPr anchor="t">
            <a:normAutofit/>
          </a:bodyPr>
          <a:lstStyle>
            <a:lvl1pPr algn="l">
              <a:defRPr sz="3200" baseline="0">
                <a:solidFill>
                  <a:schemeClr val="bg1"/>
                </a:solidFill>
                <a:latin typeface="Arial"/>
                <a:cs typeface="Arial"/>
              </a:defRPr>
            </a:lvl1pPr>
          </a:lstStyle>
          <a:p>
            <a:r>
              <a:rPr lang="en-US" dirty="0" smtClean="0"/>
              <a:t>Click to add title</a:t>
            </a:r>
            <a:endParaRPr lang="en-US" dirty="0"/>
          </a:p>
        </p:txBody>
      </p:sp>
      <p:sp>
        <p:nvSpPr>
          <p:cNvPr id="9" name="Content Placeholder 2"/>
          <p:cNvSpPr>
            <a:spLocks noGrp="1"/>
          </p:cNvSpPr>
          <p:nvPr>
            <p:ph idx="13"/>
          </p:nvPr>
        </p:nvSpPr>
        <p:spPr>
          <a:xfrm>
            <a:off x="1524000" y="1767841"/>
            <a:ext cx="10160000" cy="356616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13414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y Two Content">
    <p:spTree>
      <p:nvGrpSpPr>
        <p:cNvPr id="1" name=""/>
        <p:cNvGrpSpPr/>
        <p:nvPr/>
      </p:nvGrpSpPr>
      <p:grpSpPr>
        <a:xfrm>
          <a:off x="0" y="0"/>
          <a:ext cx="0" cy="0"/>
          <a:chOff x="0" y="0"/>
          <a:chExt cx="0" cy="0"/>
        </a:xfrm>
      </p:grpSpPr>
      <p:sp>
        <p:nvSpPr>
          <p:cNvPr id="10" name="Title 1"/>
          <p:cNvSpPr>
            <a:spLocks noGrp="1"/>
          </p:cNvSpPr>
          <p:nvPr>
            <p:ph type="ctrTitle" hasCustomPrompt="1"/>
          </p:nvPr>
        </p:nvSpPr>
        <p:spPr>
          <a:xfrm>
            <a:off x="1016000" y="914402"/>
            <a:ext cx="10160000" cy="609599"/>
          </a:xfrm>
        </p:spPr>
        <p:txBody>
          <a:bodyPr anchor="t">
            <a:normAutofit/>
          </a:bodyPr>
          <a:lstStyle>
            <a:lvl1pPr algn="ctr">
              <a:defRPr sz="3200" baseline="0">
                <a:solidFill>
                  <a:schemeClr val="bg1"/>
                </a:solidFill>
                <a:latin typeface="Arial"/>
                <a:cs typeface="Arial"/>
              </a:defRPr>
            </a:lvl1pPr>
          </a:lstStyle>
          <a:p>
            <a:r>
              <a:rPr lang="en-US" dirty="0" smtClean="0"/>
              <a:t>Click to add title</a:t>
            </a:r>
            <a:endParaRPr lang="en-US" dirty="0"/>
          </a:p>
        </p:txBody>
      </p:sp>
      <p:sp>
        <p:nvSpPr>
          <p:cNvPr id="11" name="Content Placeholder 2"/>
          <p:cNvSpPr>
            <a:spLocks noGrp="1"/>
          </p:cNvSpPr>
          <p:nvPr>
            <p:ph idx="13"/>
          </p:nvPr>
        </p:nvSpPr>
        <p:spPr>
          <a:xfrm>
            <a:off x="609600" y="1752600"/>
            <a:ext cx="5384800" cy="411480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4"/>
          </p:nvPr>
        </p:nvSpPr>
        <p:spPr>
          <a:xfrm>
            <a:off x="6197600" y="1752600"/>
            <a:ext cx="5384800" cy="4114800"/>
          </a:xfr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17988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ay Picture with Caption">
    <p:spTree>
      <p:nvGrpSpPr>
        <p:cNvPr id="1" name=""/>
        <p:cNvGrpSpPr/>
        <p:nvPr/>
      </p:nvGrpSpPr>
      <p:grpSpPr>
        <a:xfrm>
          <a:off x="0" y="0"/>
          <a:ext cx="0" cy="0"/>
          <a:chOff x="0" y="0"/>
          <a:chExt cx="0" cy="0"/>
        </a:xfrm>
      </p:grpSpPr>
      <p:sp>
        <p:nvSpPr>
          <p:cNvPr id="5" name="Title 1"/>
          <p:cNvSpPr>
            <a:spLocks noGrp="1"/>
          </p:cNvSpPr>
          <p:nvPr>
            <p:ph type="title"/>
          </p:nvPr>
        </p:nvSpPr>
        <p:spPr>
          <a:xfrm>
            <a:off x="2389717" y="4800600"/>
            <a:ext cx="7315200" cy="566738"/>
          </a:xfrm>
        </p:spPr>
        <p:txBody>
          <a:bodyPr anchor="b">
            <a:normAutofit/>
          </a:bodyPr>
          <a:lstStyle>
            <a:lvl1pPr algn="l">
              <a:defRPr sz="1800" b="1">
                <a:solidFill>
                  <a:schemeClr val="bg1"/>
                </a:solidFill>
                <a:latin typeface="Arial"/>
                <a:cs typeface="Arial"/>
              </a:defRPr>
            </a:lvl1pPr>
          </a:lstStyle>
          <a:p>
            <a:r>
              <a:rPr lang="en-US" dirty="0" smtClean="0"/>
              <a:t>Click to edit Master title style</a:t>
            </a:r>
            <a:endParaRPr lang="en-US" dirty="0"/>
          </a:p>
        </p:txBody>
      </p:sp>
      <p:sp>
        <p:nvSpPr>
          <p:cNvPr id="6" name="Picture Placeholder 2"/>
          <p:cNvSpPr>
            <a:spLocks noGrp="1"/>
          </p:cNvSpPr>
          <p:nvPr>
            <p:ph type="pic" idx="1"/>
          </p:nvPr>
        </p:nvSpPr>
        <p:spPr>
          <a:xfrm>
            <a:off x="2389717" y="612775"/>
            <a:ext cx="73152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7" name="Text Placeholder 3"/>
          <p:cNvSpPr>
            <a:spLocks noGrp="1"/>
          </p:cNvSpPr>
          <p:nvPr>
            <p:ph type="body" sz="half" idx="2"/>
          </p:nvPr>
        </p:nvSpPr>
        <p:spPr>
          <a:xfrm>
            <a:off x="2389717" y="5367338"/>
            <a:ext cx="7315200" cy="804862"/>
          </a:xfrm>
        </p:spPr>
        <p:txBody>
          <a:bodyPr>
            <a:normAutofit/>
          </a:bodyPr>
          <a:lstStyle>
            <a:lvl1pPr marL="0" indent="0">
              <a:buNone/>
              <a:defRPr sz="120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1465076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y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3361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d 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a:prstGeom prst="rect">
            <a:avLst/>
          </a:prstGeom>
        </p:spPr>
        <p:txBody>
          <a:bodyPr anchor="t">
            <a:noAutofit/>
          </a:bodyPr>
          <a:lstStyle>
            <a:lvl1pPr algn="ctr">
              <a:defRPr sz="4000" baseline="0">
                <a:solidFill>
                  <a:schemeClr val="bg1"/>
                </a:solidFill>
                <a:latin typeface="Arial"/>
                <a:cs typeface="Arial"/>
              </a:defRPr>
            </a:lvl1pPr>
          </a:lstStyle>
          <a:p>
            <a:r>
              <a:rPr lang="en-US" dirty="0" smtClean="0"/>
              <a:t>Click to add title</a:t>
            </a:r>
            <a:endParaRPr lang="en-US" dirty="0"/>
          </a:p>
        </p:txBody>
      </p:sp>
    </p:spTree>
    <p:extLst>
      <p:ext uri="{BB962C8B-B14F-4D97-AF65-F5344CB8AC3E}">
        <p14:creationId xmlns:p14="http://schemas.microsoft.com/office/powerpoint/2010/main" val="2037156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ed Title Subtitle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a:prstGeom prst="rect">
            <a:avLst/>
          </a:prstGeom>
        </p:spPr>
        <p:txBody>
          <a:bodyPr anchor="t">
            <a:normAutofit/>
          </a:bodyPr>
          <a:lstStyle>
            <a:lvl1pPr algn="l">
              <a:defRPr sz="3200" baseline="0">
                <a:solidFill>
                  <a:schemeClr val="bg1"/>
                </a:solidFill>
                <a:latin typeface="Arial"/>
                <a:cs typeface="Arial"/>
              </a:defRPr>
            </a:lvl1pPr>
          </a:lstStyle>
          <a:p>
            <a:r>
              <a:rPr lang="en-US" dirty="0" smtClean="0"/>
              <a:t>Click to add title</a:t>
            </a:r>
            <a:endParaRPr lang="en-US" dirty="0"/>
          </a:p>
        </p:txBody>
      </p:sp>
      <p:sp>
        <p:nvSpPr>
          <p:cNvPr id="8" name="Subtitle 2"/>
          <p:cNvSpPr>
            <a:spLocks noGrp="1"/>
          </p:cNvSpPr>
          <p:nvPr>
            <p:ph type="subTitle" idx="1" hasCustomPrompt="1"/>
          </p:nvPr>
        </p:nvSpPr>
        <p:spPr>
          <a:xfrm>
            <a:off x="1524000" y="1481328"/>
            <a:ext cx="10160000" cy="423672"/>
          </a:xfrm>
          <a:prstGeom prst="rect">
            <a:avLst/>
          </a:prstGeom>
        </p:spPr>
        <p:txBody>
          <a:bodyPr anchor="t">
            <a:normAutofit/>
          </a:bodyPr>
          <a:lstStyle>
            <a:lvl1pPr marL="0" indent="0" algn="l">
              <a:buNone/>
              <a:defRPr sz="1800" b="1">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9" name="Content Placeholder 2"/>
          <p:cNvSpPr>
            <a:spLocks noGrp="1"/>
          </p:cNvSpPr>
          <p:nvPr>
            <p:ph idx="13"/>
          </p:nvPr>
        </p:nvSpPr>
        <p:spPr>
          <a:xfrm>
            <a:off x="1524000" y="2148841"/>
            <a:ext cx="10160000" cy="356616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988491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d Title and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524000" y="914402"/>
            <a:ext cx="10160000" cy="609599"/>
          </a:xfrm>
          <a:prstGeom prst="rect">
            <a:avLst/>
          </a:prstGeom>
        </p:spPr>
        <p:txBody>
          <a:bodyPr anchor="t">
            <a:normAutofit/>
          </a:bodyPr>
          <a:lstStyle>
            <a:lvl1pPr algn="l">
              <a:defRPr sz="3200" baseline="0">
                <a:solidFill>
                  <a:schemeClr val="bg1"/>
                </a:solidFill>
                <a:latin typeface="Arial"/>
                <a:cs typeface="Arial"/>
              </a:defRPr>
            </a:lvl1pPr>
          </a:lstStyle>
          <a:p>
            <a:r>
              <a:rPr lang="en-US" dirty="0" smtClean="0"/>
              <a:t>Click to add title</a:t>
            </a:r>
            <a:endParaRPr lang="en-US" dirty="0"/>
          </a:p>
        </p:txBody>
      </p:sp>
      <p:sp>
        <p:nvSpPr>
          <p:cNvPr id="8" name="Content Placeholder 2"/>
          <p:cNvSpPr>
            <a:spLocks noGrp="1"/>
          </p:cNvSpPr>
          <p:nvPr>
            <p:ph idx="13"/>
          </p:nvPr>
        </p:nvSpPr>
        <p:spPr>
          <a:xfrm>
            <a:off x="1524000" y="1767841"/>
            <a:ext cx="10160000" cy="356616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8779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d Two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016000" y="914402"/>
            <a:ext cx="10160000" cy="609599"/>
          </a:xfrm>
          <a:prstGeom prst="rect">
            <a:avLst/>
          </a:prstGeom>
        </p:spPr>
        <p:txBody>
          <a:bodyPr anchor="t">
            <a:normAutofit/>
          </a:bodyPr>
          <a:lstStyle>
            <a:lvl1pPr algn="ctr">
              <a:defRPr sz="3200" baseline="0">
                <a:solidFill>
                  <a:schemeClr val="bg1"/>
                </a:solidFill>
                <a:latin typeface="Arial"/>
                <a:cs typeface="Arial"/>
              </a:defRPr>
            </a:lvl1pPr>
          </a:lstStyle>
          <a:p>
            <a:r>
              <a:rPr lang="en-US" dirty="0" smtClean="0"/>
              <a:t>Click to add title</a:t>
            </a:r>
            <a:endParaRPr lang="en-US" dirty="0"/>
          </a:p>
        </p:txBody>
      </p:sp>
      <p:sp>
        <p:nvSpPr>
          <p:cNvPr id="9" name="Content Placeholder 2"/>
          <p:cNvSpPr>
            <a:spLocks noGrp="1"/>
          </p:cNvSpPr>
          <p:nvPr>
            <p:ph idx="13"/>
          </p:nvPr>
        </p:nvSpPr>
        <p:spPr>
          <a:xfrm>
            <a:off x="609600" y="1752600"/>
            <a:ext cx="5384800" cy="411480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6197600" y="1752600"/>
            <a:ext cx="5384800" cy="4114800"/>
          </a:xfrm>
          <a:prstGeom prst="rect">
            <a:avLst/>
          </a:prstGeom>
        </p:spPr>
        <p:txBody>
          <a:bodyPr/>
          <a:lstStyle>
            <a:lvl1pPr marL="173038" indent="-173038">
              <a:buFont typeface="Arial"/>
              <a:buChar char="•"/>
              <a:defRPr sz="1800">
                <a:solidFill>
                  <a:schemeClr val="bg1"/>
                </a:solidFill>
                <a:latin typeface="Arial"/>
                <a:cs typeface="Arial"/>
              </a:defRPr>
            </a:lvl1pPr>
            <a:lvl2pPr marL="403225" indent="-230188">
              <a:tabLst/>
              <a:defRPr sz="1800">
                <a:solidFill>
                  <a:schemeClr val="bg1"/>
                </a:solidFill>
                <a:latin typeface="Arial"/>
                <a:cs typeface="Arial"/>
              </a:defRPr>
            </a:lvl2pPr>
            <a:lvl3pPr marL="568325" indent="-165100">
              <a:defRPr sz="1800">
                <a:solidFill>
                  <a:schemeClr val="bg1"/>
                </a:solidFill>
                <a:latin typeface="Arial"/>
                <a:cs typeface="Arial"/>
              </a:defRPr>
            </a:lvl3pPr>
            <a:lvl4pPr marL="798513" indent="-230188">
              <a:defRPr sz="1800">
                <a:solidFill>
                  <a:schemeClr val="bg1"/>
                </a:solidFill>
                <a:latin typeface="Arial"/>
                <a:cs typeface="Arial"/>
              </a:defRPr>
            </a:lvl4pPr>
            <a:lvl5pPr marL="971550" indent="-173038">
              <a:defRPr sz="1800">
                <a:solidFill>
                  <a:schemeClr val="bg1"/>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44836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y 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994400" y="1752601"/>
            <a:ext cx="5994400" cy="1219200"/>
          </a:xfrm>
          <a:prstGeom prst="rect">
            <a:avLst/>
          </a:prstGeom>
        </p:spPr>
        <p:txBody>
          <a:bodyPr anchor="t">
            <a:normAutofit/>
          </a:bodyPr>
          <a:lstStyle>
            <a:lvl1pPr algn="l">
              <a:defRPr sz="3400" baseline="0">
                <a:solidFill>
                  <a:schemeClr val="bg1"/>
                </a:solidFill>
                <a:latin typeface="Arial"/>
                <a:cs typeface="Arial"/>
              </a:defRPr>
            </a:lvl1pPr>
          </a:lstStyle>
          <a:p>
            <a:r>
              <a:rPr lang="en-US" dirty="0" smtClean="0"/>
              <a:t>Click to add title </a:t>
            </a:r>
            <a:endParaRPr lang="en-US" dirty="0"/>
          </a:p>
        </p:txBody>
      </p:sp>
      <p:sp>
        <p:nvSpPr>
          <p:cNvPr id="8" name="Subtitle 2"/>
          <p:cNvSpPr>
            <a:spLocks noGrp="1"/>
          </p:cNvSpPr>
          <p:nvPr>
            <p:ph type="subTitle" idx="1" hasCustomPrompt="1"/>
          </p:nvPr>
        </p:nvSpPr>
        <p:spPr>
          <a:xfrm>
            <a:off x="5994400" y="2971800"/>
            <a:ext cx="5994400" cy="1066800"/>
          </a:xfrm>
          <a:prstGeom prst="rect">
            <a:avLst/>
          </a:prstGeom>
        </p:spPr>
        <p:txBody>
          <a:bodyPr>
            <a:normAutofit/>
          </a:bodyPr>
          <a:lstStyle>
            <a:lvl1pPr marL="0" indent="0" algn="l">
              <a:buNone/>
              <a:defRPr sz="24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Tree>
    <p:extLst>
      <p:ext uri="{BB962C8B-B14F-4D97-AF65-F5344CB8AC3E}">
        <p14:creationId xmlns:p14="http://schemas.microsoft.com/office/powerpoint/2010/main" val="33834624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d Picture with Caption">
    <p:spTree>
      <p:nvGrpSpPr>
        <p:cNvPr id="1" name=""/>
        <p:cNvGrpSpPr/>
        <p:nvPr/>
      </p:nvGrpSpPr>
      <p:grpSpPr>
        <a:xfrm>
          <a:off x="0" y="0"/>
          <a:ext cx="0" cy="0"/>
          <a:chOff x="0" y="0"/>
          <a:chExt cx="0" cy="0"/>
        </a:xfrm>
      </p:grpSpPr>
      <p:sp>
        <p:nvSpPr>
          <p:cNvPr id="10" name="Title 1"/>
          <p:cNvSpPr>
            <a:spLocks noGrp="1"/>
          </p:cNvSpPr>
          <p:nvPr>
            <p:ph type="title"/>
          </p:nvPr>
        </p:nvSpPr>
        <p:spPr>
          <a:xfrm>
            <a:off x="2389717" y="4800600"/>
            <a:ext cx="7315200" cy="566738"/>
          </a:xfrm>
          <a:prstGeom prst="rect">
            <a:avLst/>
          </a:prstGeom>
        </p:spPr>
        <p:txBody>
          <a:bodyPr anchor="b">
            <a:normAutofit/>
          </a:bodyPr>
          <a:lstStyle>
            <a:lvl1pPr algn="l">
              <a:defRPr sz="1800" b="1">
                <a:solidFill>
                  <a:schemeClr val="bg1"/>
                </a:solidFill>
                <a:latin typeface="Arial"/>
                <a:cs typeface="Arial"/>
              </a:defRPr>
            </a:lvl1pPr>
          </a:lstStyle>
          <a:p>
            <a:r>
              <a:rPr lang="en-US" dirty="0" smtClean="0"/>
              <a:t>Click to edit Master title style</a:t>
            </a:r>
            <a:endParaRPr lang="en-US" dirty="0"/>
          </a:p>
        </p:txBody>
      </p:sp>
      <p:sp>
        <p:nvSpPr>
          <p:cNvPr id="11" name="Picture Placeholder 2"/>
          <p:cNvSpPr>
            <a:spLocks noGrp="1"/>
          </p:cNvSpPr>
          <p:nvPr>
            <p:ph type="pic" idx="1"/>
          </p:nvPr>
        </p:nvSpPr>
        <p:spPr>
          <a:xfrm>
            <a:off x="2389717" y="612775"/>
            <a:ext cx="7315200" cy="4114800"/>
          </a:xfrm>
          <a:prstGeom prst="rect">
            <a:avLst/>
          </a:prstGeo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Text Placeholder 3"/>
          <p:cNvSpPr>
            <a:spLocks noGrp="1"/>
          </p:cNvSpPr>
          <p:nvPr>
            <p:ph type="body" sz="half" idx="2"/>
          </p:nvPr>
        </p:nvSpPr>
        <p:spPr>
          <a:xfrm>
            <a:off x="2389717" y="5367338"/>
            <a:ext cx="7315200" cy="804862"/>
          </a:xfrm>
          <a:prstGeom prst="rect">
            <a:avLst/>
          </a:prstGeom>
        </p:spPr>
        <p:txBody>
          <a:bodyPr>
            <a:normAutofit/>
          </a:bodyPr>
          <a:lstStyle>
            <a:lvl1pPr marL="0" indent="0">
              <a:buNone/>
              <a:defRPr sz="1200">
                <a:solidFill>
                  <a:schemeClr val="bg1"/>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4005564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6955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rt with Caption">
    <p:spTree>
      <p:nvGrpSpPr>
        <p:cNvPr id="1" name=""/>
        <p:cNvGrpSpPr/>
        <p:nvPr/>
      </p:nvGrpSpPr>
      <p:grpSpPr>
        <a:xfrm>
          <a:off x="0" y="0"/>
          <a:ext cx="0" cy="0"/>
          <a:chOff x="0" y="0"/>
          <a:chExt cx="0" cy="0"/>
        </a:xfrm>
      </p:grpSpPr>
      <p:sp>
        <p:nvSpPr>
          <p:cNvPr id="7" name="Title 1"/>
          <p:cNvSpPr>
            <a:spLocks noGrp="1"/>
          </p:cNvSpPr>
          <p:nvPr>
            <p:ph type="title"/>
          </p:nvPr>
        </p:nvSpPr>
        <p:spPr>
          <a:xfrm>
            <a:off x="2438400" y="4800600"/>
            <a:ext cx="7315200" cy="566738"/>
          </a:xfrm>
          <a:prstGeom prst="rect">
            <a:avLst/>
          </a:prstGeom>
        </p:spPr>
        <p:txBody>
          <a:bodyPr anchor="b">
            <a:normAutofit/>
          </a:bodyPr>
          <a:lstStyle>
            <a:lvl1pPr algn="l">
              <a:defRPr sz="1800" b="1">
                <a:latin typeface="Arial"/>
                <a:cs typeface="Arial"/>
              </a:defRPr>
            </a:lvl1pPr>
          </a:lstStyle>
          <a:p>
            <a:r>
              <a:rPr lang="en-US" dirty="0" smtClean="0"/>
              <a:t>Click to edit Master title style</a:t>
            </a:r>
            <a:endParaRPr lang="en-US" dirty="0"/>
          </a:p>
        </p:txBody>
      </p:sp>
      <p:sp>
        <p:nvSpPr>
          <p:cNvPr id="9" name="Text Placeholder 3"/>
          <p:cNvSpPr>
            <a:spLocks noGrp="1"/>
          </p:cNvSpPr>
          <p:nvPr>
            <p:ph type="body" sz="half" idx="2"/>
          </p:nvPr>
        </p:nvSpPr>
        <p:spPr>
          <a:xfrm>
            <a:off x="2438400" y="5367338"/>
            <a:ext cx="7315200" cy="804862"/>
          </a:xfrm>
          <a:prstGeom prst="rect">
            <a:avLst/>
          </a:prstGeom>
        </p:spPr>
        <p:txBody>
          <a:bodyPr>
            <a:normAutofit/>
          </a:bodyPr>
          <a:lstStyle>
            <a:lvl1pPr marL="0" indent="0">
              <a:buNone/>
              <a:defRPr sz="12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Content Placeholder 2"/>
          <p:cNvSpPr>
            <a:spLocks noGrp="1"/>
          </p:cNvSpPr>
          <p:nvPr>
            <p:ph idx="13"/>
          </p:nvPr>
        </p:nvSpPr>
        <p:spPr>
          <a:xfrm>
            <a:off x="2438400" y="609600"/>
            <a:ext cx="7315200" cy="4114800"/>
          </a:xfrm>
          <a:prstGeom prst="rect">
            <a:avLst/>
          </a:prstGeom>
        </p:spPr>
        <p:txBody>
          <a:bodyPr/>
          <a:lstStyle>
            <a:lvl1pPr marL="0" indent="0">
              <a:buFont typeface="Arial"/>
              <a:buNone/>
              <a:defRPr sz="1800">
                <a:solidFill>
                  <a:schemeClr val="tx1"/>
                </a:solidFill>
                <a:latin typeface="Arial"/>
                <a:cs typeface="Arial"/>
              </a:defRPr>
            </a:lvl1pPr>
            <a:lvl2pPr marL="403225" indent="-230188">
              <a:tabLst/>
              <a:defRPr sz="1800">
                <a:solidFill>
                  <a:schemeClr val="tx1"/>
                </a:solidFill>
                <a:latin typeface="Arial"/>
                <a:cs typeface="Arial"/>
              </a:defRPr>
            </a:lvl2pPr>
            <a:lvl3pPr marL="568325" indent="-165100">
              <a:defRPr sz="1800">
                <a:solidFill>
                  <a:schemeClr val="tx1"/>
                </a:solidFill>
                <a:latin typeface="Arial"/>
                <a:cs typeface="Arial"/>
              </a:defRPr>
            </a:lvl3pPr>
            <a:lvl4pPr marL="798513" indent="-230188">
              <a:defRPr sz="1800">
                <a:solidFill>
                  <a:schemeClr val="tx1"/>
                </a:solidFill>
                <a:latin typeface="Arial"/>
                <a:cs typeface="Arial"/>
              </a:defRPr>
            </a:lvl4pPr>
            <a:lvl5pPr marL="971550" indent="-173038">
              <a:defRPr sz="1800">
                <a:solidFill>
                  <a:schemeClr val="tx1"/>
                </a:solidFill>
                <a:latin typeface="Arial"/>
                <a:cs typeface="Arial"/>
              </a:defRPr>
            </a:lvl5pPr>
          </a:lstStyle>
          <a:p>
            <a:pPr lvl="0"/>
            <a:endParaRPr lang="en-US" dirty="0" smtClean="0"/>
          </a:p>
        </p:txBody>
      </p:sp>
    </p:spTree>
    <p:extLst>
      <p:ext uri="{BB962C8B-B14F-4D97-AF65-F5344CB8AC3E}">
        <p14:creationId xmlns:p14="http://schemas.microsoft.com/office/powerpoint/2010/main" val="407679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 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5994400" y="1752601"/>
            <a:ext cx="5994400" cy="1219200"/>
          </a:xfrm>
          <a:prstGeom prst="rect">
            <a:avLst/>
          </a:prstGeom>
        </p:spPr>
        <p:txBody>
          <a:bodyPr anchor="t">
            <a:normAutofit/>
          </a:bodyPr>
          <a:lstStyle>
            <a:lvl1pPr algn="l">
              <a:defRPr sz="3400" baseline="0">
                <a:solidFill>
                  <a:schemeClr val="bg1"/>
                </a:solidFill>
                <a:latin typeface="Arial"/>
                <a:cs typeface="Arial"/>
              </a:defRPr>
            </a:lvl1pPr>
          </a:lstStyle>
          <a:p>
            <a:r>
              <a:rPr lang="en-US" dirty="0" smtClean="0"/>
              <a:t>Click to add title </a:t>
            </a:r>
            <a:endParaRPr lang="en-US" dirty="0"/>
          </a:p>
        </p:txBody>
      </p:sp>
      <p:sp>
        <p:nvSpPr>
          <p:cNvPr id="8" name="Subtitle 2"/>
          <p:cNvSpPr>
            <a:spLocks noGrp="1"/>
          </p:cNvSpPr>
          <p:nvPr>
            <p:ph type="subTitle" idx="1" hasCustomPrompt="1"/>
          </p:nvPr>
        </p:nvSpPr>
        <p:spPr>
          <a:xfrm>
            <a:off x="5994400" y="2971800"/>
            <a:ext cx="5994400" cy="1066800"/>
          </a:xfrm>
          <a:prstGeom prst="rect">
            <a:avLst/>
          </a:prstGeom>
        </p:spPr>
        <p:txBody>
          <a:bodyPr>
            <a:normAutofit/>
          </a:bodyPr>
          <a:lstStyle>
            <a:lvl1pPr marL="0" indent="0" algn="l">
              <a:buNone/>
              <a:defRPr sz="2400">
                <a:solidFill>
                  <a:schemeClr val="bg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Tree>
    <p:extLst>
      <p:ext uri="{BB962C8B-B14F-4D97-AF65-F5344CB8AC3E}">
        <p14:creationId xmlns:p14="http://schemas.microsoft.com/office/powerpoint/2010/main" val="327786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1016000" y="2133601"/>
            <a:ext cx="10160000" cy="609599"/>
          </a:xfrm>
        </p:spPr>
        <p:txBody>
          <a:bodyPr anchor="t">
            <a:noAutofit/>
          </a:bodyPr>
          <a:lstStyle>
            <a:lvl1pPr algn="ctr">
              <a:defRPr sz="4000" baseline="0">
                <a:latin typeface="Arial"/>
                <a:cs typeface="Arial"/>
              </a:defRPr>
            </a:lvl1pPr>
          </a:lstStyle>
          <a:p>
            <a:r>
              <a:rPr lang="en-US" dirty="0" smtClean="0"/>
              <a:t>Click to add title</a:t>
            </a:r>
            <a:endParaRPr lang="en-US" dirty="0"/>
          </a:p>
        </p:txBody>
      </p:sp>
    </p:spTree>
    <p:extLst>
      <p:ext uri="{BB962C8B-B14F-4D97-AF65-F5344CB8AC3E}">
        <p14:creationId xmlns:p14="http://schemas.microsoft.com/office/powerpoint/2010/main" val="201436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914402"/>
            <a:ext cx="10160000" cy="609599"/>
          </a:xfrm>
        </p:spPr>
        <p:txBody>
          <a:bodyPr anchor="t">
            <a:normAutofit/>
          </a:bodyPr>
          <a:lstStyle>
            <a:lvl1pPr algn="l">
              <a:defRPr sz="3200" baseline="0">
                <a:latin typeface="Arial"/>
                <a:cs typeface="Arial"/>
              </a:defRPr>
            </a:lvl1pPr>
          </a:lstStyle>
          <a:p>
            <a:r>
              <a:rPr lang="en-US" dirty="0" smtClean="0"/>
              <a:t>Click to add title</a:t>
            </a:r>
            <a:endParaRPr lang="en-US" dirty="0"/>
          </a:p>
        </p:txBody>
      </p:sp>
      <p:sp>
        <p:nvSpPr>
          <p:cNvPr id="3" name="Subtitle 2"/>
          <p:cNvSpPr>
            <a:spLocks noGrp="1"/>
          </p:cNvSpPr>
          <p:nvPr>
            <p:ph type="subTitle" idx="1" hasCustomPrompt="1"/>
          </p:nvPr>
        </p:nvSpPr>
        <p:spPr>
          <a:xfrm>
            <a:off x="1524000" y="1481328"/>
            <a:ext cx="10160000" cy="423672"/>
          </a:xfrm>
        </p:spPr>
        <p:txBody>
          <a:bodyPr anchor="t">
            <a:normAutofit/>
          </a:bodyPr>
          <a:lstStyle>
            <a:lvl1pPr marL="0" indent="0" algn="l">
              <a:buNone/>
              <a:defRPr sz="1800" b="1">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8" name="Content Placeholder 2"/>
          <p:cNvSpPr>
            <a:spLocks noGrp="1"/>
          </p:cNvSpPr>
          <p:nvPr>
            <p:ph idx="13"/>
          </p:nvPr>
        </p:nvSpPr>
        <p:spPr>
          <a:xfrm>
            <a:off x="1524000" y="2148841"/>
            <a:ext cx="10160000" cy="356616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56825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1524000" y="914402"/>
            <a:ext cx="10160000" cy="609599"/>
          </a:xfrm>
        </p:spPr>
        <p:txBody>
          <a:bodyPr anchor="t">
            <a:normAutofit/>
          </a:bodyPr>
          <a:lstStyle>
            <a:lvl1pPr algn="l">
              <a:defRPr sz="3200" baseline="0">
                <a:latin typeface="Arial"/>
                <a:cs typeface="Arial"/>
              </a:defRPr>
            </a:lvl1pPr>
          </a:lstStyle>
          <a:p>
            <a:r>
              <a:rPr lang="en-US" dirty="0" smtClean="0"/>
              <a:t>Click to add title</a:t>
            </a:r>
            <a:endParaRPr lang="en-US" dirty="0"/>
          </a:p>
        </p:txBody>
      </p:sp>
      <p:sp>
        <p:nvSpPr>
          <p:cNvPr id="11" name="Content Placeholder 2"/>
          <p:cNvSpPr>
            <a:spLocks noGrp="1"/>
          </p:cNvSpPr>
          <p:nvPr>
            <p:ph idx="13"/>
          </p:nvPr>
        </p:nvSpPr>
        <p:spPr>
          <a:xfrm>
            <a:off x="1524000" y="1767841"/>
            <a:ext cx="10160000" cy="356616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8170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1016000" y="914402"/>
            <a:ext cx="10160000" cy="609599"/>
          </a:xfrm>
        </p:spPr>
        <p:txBody>
          <a:bodyPr anchor="t">
            <a:normAutofit/>
          </a:bodyPr>
          <a:lstStyle>
            <a:lvl1pPr algn="ctr">
              <a:defRPr sz="3200" baseline="0">
                <a:latin typeface="Arial"/>
                <a:cs typeface="Arial"/>
              </a:defRPr>
            </a:lvl1pPr>
          </a:lstStyle>
          <a:p>
            <a:r>
              <a:rPr lang="en-US" dirty="0" smtClean="0"/>
              <a:t>Click to add title</a:t>
            </a:r>
            <a:endParaRPr lang="en-US" dirty="0"/>
          </a:p>
        </p:txBody>
      </p:sp>
      <p:sp>
        <p:nvSpPr>
          <p:cNvPr id="9" name="Content Placeholder 2"/>
          <p:cNvSpPr>
            <a:spLocks noGrp="1"/>
          </p:cNvSpPr>
          <p:nvPr>
            <p:ph idx="13"/>
          </p:nvPr>
        </p:nvSpPr>
        <p:spPr>
          <a:xfrm>
            <a:off x="609600" y="1752600"/>
            <a:ext cx="5384800" cy="411480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6197600" y="1752600"/>
            <a:ext cx="5384800" cy="4114800"/>
          </a:xfrm>
        </p:spPr>
        <p:txBody>
          <a:bodyPr/>
          <a:lstStyle>
            <a:lvl1pPr marL="173038" indent="-173038">
              <a:buFont typeface="Arial"/>
              <a:buChar char="•"/>
              <a:defRPr sz="1800">
                <a:latin typeface="Arial"/>
                <a:cs typeface="Arial"/>
              </a:defRPr>
            </a:lvl1pPr>
            <a:lvl2pPr marL="403225" indent="-230188">
              <a:tabLst/>
              <a:defRPr sz="1800">
                <a:latin typeface="Arial"/>
                <a:cs typeface="Arial"/>
              </a:defRPr>
            </a:lvl2pPr>
            <a:lvl3pPr marL="568325" indent="-165100">
              <a:defRPr sz="1800">
                <a:latin typeface="Arial"/>
                <a:cs typeface="Arial"/>
              </a:defRPr>
            </a:lvl3pPr>
            <a:lvl4pPr marL="798513" indent="-230188">
              <a:defRPr sz="1800">
                <a:latin typeface="Arial"/>
                <a:cs typeface="Arial"/>
              </a:defRPr>
            </a:lvl4pPr>
            <a:lvl5pPr marL="971550" indent="-173038">
              <a:defRPr sz="1800">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3842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normAutofit/>
          </a:bodyPr>
          <a:lstStyle>
            <a:lvl1pPr algn="l">
              <a:defRPr sz="1800" b="1">
                <a:latin typeface="Arial"/>
                <a:cs typeface="Aria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normAutofit/>
          </a:bodyPr>
          <a:lstStyle>
            <a:lvl1pPr marL="0" indent="0">
              <a:buNone/>
              <a:defRPr sz="12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87703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96499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Layout" Target="../slideLayouts/slideLayout6.xml"/><Relationship Id="rId7"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 Id="rId9"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slideLayout" Target="../slideLayouts/slideLayout12.xml"/><Relationship Id="rId7" Type="http://schemas.openxmlformats.org/officeDocument/2006/relationships/theme" Target="../theme/theme5.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slideLayout" Target="../slideLayouts/slideLayout18.xml"/><Relationship Id="rId7" Type="http://schemas.openxmlformats.org/officeDocument/2006/relationships/theme" Target="../theme/theme6.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7.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63200" y="6053328"/>
            <a:ext cx="1486502" cy="529226"/>
          </a:xfrm>
          <a:prstGeom prst="rect">
            <a:avLst/>
          </a:prstGeom>
        </p:spPr>
      </p:pic>
      <p:sp>
        <p:nvSpPr>
          <p:cNvPr id="4" name="Date Placeholder 3"/>
          <p:cNvSpPr>
            <a:spLocks noGrp="1"/>
          </p:cNvSpPr>
          <p:nvPr>
            <p:ph type="dt" sz="half" idx="2"/>
          </p:nvPr>
        </p:nvSpPr>
        <p:spPr>
          <a:xfrm>
            <a:off x="304800" y="6356351"/>
            <a:ext cx="1016000" cy="365125"/>
          </a:xfrm>
          <a:prstGeom prst="rect">
            <a:avLst/>
          </a:prstGeom>
        </p:spPr>
        <p:txBody>
          <a:bodyPr/>
          <a:lstStyle>
            <a:lvl1pPr>
              <a:defRPr sz="1000">
                <a:solidFill>
                  <a:schemeClr val="bg1"/>
                </a:solidFill>
                <a:latin typeface="Arial"/>
                <a:cs typeface="Arial"/>
              </a:defRPr>
            </a:lvl1pPr>
          </a:lstStyle>
          <a:p>
            <a:fld id="{F493F0E7-16B9-4054-8A62-0240149D4B5C}" type="datetimeFigureOut">
              <a:rPr lang="en-US" smtClean="0"/>
              <a:pPr/>
              <a:t>4/17/2020</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270211" cy="6903720"/>
          </a:xfrm>
          <a:prstGeom prst="rect">
            <a:avLst/>
          </a:prstGeom>
        </p:spPr>
      </p:pic>
      <p:sp>
        <p:nvSpPr>
          <p:cNvPr id="8" name="Date Placeholder 3"/>
          <p:cNvSpPr>
            <a:spLocks noGrp="1"/>
          </p:cNvSpPr>
          <p:nvPr>
            <p:ph type="dt" sz="half" idx="2"/>
          </p:nvPr>
        </p:nvSpPr>
        <p:spPr>
          <a:xfrm>
            <a:off x="304800" y="6356351"/>
            <a:ext cx="1016000" cy="365125"/>
          </a:xfrm>
          <a:prstGeom prst="rect">
            <a:avLst/>
          </a:prstGeom>
        </p:spPr>
        <p:txBody>
          <a:bodyPr/>
          <a:lstStyle>
            <a:lvl1pPr>
              <a:defRPr sz="1000">
                <a:solidFill>
                  <a:schemeClr val="bg1"/>
                </a:solidFill>
                <a:latin typeface="Arial"/>
                <a:cs typeface="Arial"/>
              </a:defRPr>
            </a:lvl1pPr>
          </a:lstStyle>
          <a:p>
            <a:fld id="{F493F0E7-16B9-4054-8A62-0240149D4B5C}" type="datetimeFigureOut">
              <a:rPr lang="en-US" smtClean="0"/>
              <a:pPr/>
              <a:t>4/17/2020</a:t>
            </a:fld>
            <a:endParaRPr lang="en-US" dirty="0"/>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3004760949"/>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9" name="Date Placeholder 3"/>
          <p:cNvSpPr>
            <a:spLocks noGrp="1"/>
          </p:cNvSpPr>
          <p:nvPr>
            <p:ph type="dt" sz="half" idx="2"/>
          </p:nvPr>
        </p:nvSpPr>
        <p:spPr>
          <a:xfrm>
            <a:off x="304800" y="6356351"/>
            <a:ext cx="1016000" cy="365125"/>
          </a:xfrm>
          <a:prstGeom prst="rect">
            <a:avLst/>
          </a:prstGeom>
        </p:spPr>
        <p:txBody>
          <a:bodyPr/>
          <a:lstStyle>
            <a:lvl1pPr>
              <a:defRPr sz="1000">
                <a:solidFill>
                  <a:schemeClr val="bg1"/>
                </a:solidFill>
                <a:latin typeface="Arial"/>
                <a:cs typeface="Arial"/>
              </a:defRPr>
            </a:lvl1pPr>
          </a:lstStyle>
          <a:p>
            <a:fld id="{F493F0E7-16B9-4054-8A62-0240149D4B5C}" type="datetimeFigureOut">
              <a:rPr lang="en-US" smtClean="0"/>
              <a:pPr/>
              <a:t>4/17/2020</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526144061"/>
      </p:ext>
    </p:extLst>
  </p:cSld>
  <p:clrMap bg1="lt1" tx1="dk1" bg2="lt2" tx2="dk2" accent1="accent1" accent2="accent2" accent3="accent3" accent4="accent4" accent5="accent5" accent6="accent6" hlink="hlink" folHlink="folHlink"/>
  <p:sldLayoutIdLst>
    <p:sldLayoutId id="214748368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43D5F-4AA8-E043-ABA6-5ED8B75A025D}" type="datetimeFigureOut">
              <a:rPr lang="en-US" smtClean="0"/>
              <a:t>4/17/2020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0A92F-4BE2-9B4C-AE19-1C47AA9E536C}" type="slidenum">
              <a:rPr lang="en-US" smtClean="0"/>
              <a:t>‹#›</a:t>
            </a:fld>
            <a:endParaRPr lang="en-US" dirty="0"/>
          </a:p>
        </p:txBody>
      </p:sp>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4" y="1397"/>
            <a:ext cx="12270211" cy="6903720"/>
          </a:xfrm>
          <a:prstGeom prst="rect">
            <a:avLst/>
          </a:prstGeom>
        </p:spPr>
      </p:pic>
      <p:sp>
        <p:nvSpPr>
          <p:cNvPr id="9"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pPr/>
              <a:t>‹#›</a:t>
            </a:fld>
            <a:endParaRPr lang="en-US" sz="900" dirty="0"/>
          </a:p>
        </p:txBody>
      </p:sp>
      <p:pic>
        <p:nvPicPr>
          <p:cNvPr id="11" name="Picture 10"/>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63200" y="6053328"/>
            <a:ext cx="1486502" cy="529226"/>
          </a:xfrm>
          <a:prstGeom prst="rect">
            <a:avLst/>
          </a:prstGeom>
        </p:spPr>
      </p:pic>
    </p:spTree>
    <p:extLst>
      <p:ext uri="{BB962C8B-B14F-4D97-AF65-F5344CB8AC3E}">
        <p14:creationId xmlns:p14="http://schemas.microsoft.com/office/powerpoint/2010/main" val="3824655885"/>
      </p:ext>
    </p:extLst>
  </p:cSld>
  <p:clrMap bg1="lt1" tx1="dk1" bg2="lt2" tx2="dk2" accent1="accent1" accent2="accent2" accent3="accent3" accent4="accent4" accent5="accent5" accent6="accent6" hlink="hlink" folHlink="folHlink"/>
  <p:sldLayoutIdLst>
    <p:sldLayoutId id="2147483653" r:id="rId1"/>
    <p:sldLayoutId id="2147483651" r:id="rId2"/>
    <p:sldLayoutId id="2147483652" r:id="rId3"/>
    <p:sldLayoutId id="2147483654" r:id="rId4"/>
    <p:sldLayoutId id="2147483659" r:id="rId5"/>
    <p:sldLayoutId id="2147483657"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89BAC-2917-424A-ACDC-924CB93C1DC3}" type="datetimeFigureOut">
              <a:rPr lang="en-US" smtClean="0"/>
              <a:t>4/17/2020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0E8EAE-1272-3C40-B6DE-1D055632DDE7}" type="slidenum">
              <a:rPr lang="en-US" smtClean="0"/>
              <a:t>‹#›</a:t>
            </a:fld>
            <a:endParaRPr lang="en-US" dirty="0"/>
          </a:p>
        </p:txBody>
      </p:sp>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11"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12" name="Picture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10538305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534" y="0"/>
            <a:ext cx="12270211" cy="6903720"/>
          </a:xfrm>
          <a:prstGeom prst="rect">
            <a:avLst/>
          </a:prstGeom>
        </p:spPr>
      </p:pic>
      <p:sp>
        <p:nvSpPr>
          <p:cNvPr id="6" name="Slide Number Placeholder 5"/>
          <p:cNvSpPr txBox="1">
            <a:spLocks/>
          </p:cNvSpPr>
          <p:nvPr userDrawn="1"/>
        </p:nvSpPr>
        <p:spPr>
          <a:xfrm>
            <a:off x="101600" y="66452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8" name="Pictur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363200" y="6053329"/>
            <a:ext cx="1486499" cy="529225"/>
          </a:xfrm>
          <a:prstGeom prst="rect">
            <a:avLst/>
          </a:prstGeom>
        </p:spPr>
      </p:pic>
    </p:spTree>
    <p:extLst>
      <p:ext uri="{BB962C8B-B14F-4D97-AF65-F5344CB8AC3E}">
        <p14:creationId xmlns:p14="http://schemas.microsoft.com/office/powerpoint/2010/main" val="238897823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Slide Number Placeholder 5"/>
          <p:cNvSpPr txBox="1">
            <a:spLocks/>
          </p:cNvSpPr>
          <p:nvPr userDrawn="1"/>
        </p:nvSpPr>
        <p:spPr>
          <a:xfrm>
            <a:off x="101600" y="6569076"/>
            <a:ext cx="812800" cy="288925"/>
          </a:xfrm>
          <a:prstGeom prst="rect">
            <a:avLst/>
          </a:prstGeom>
        </p:spPr>
        <p:txBody>
          <a:bodyPr/>
          <a:lstStyle>
            <a:defPPr>
              <a:defRPr lang="en-US"/>
            </a:defPPr>
            <a:lvl1pPr marL="0" algn="ctr" defTabSz="914400" rtl="0" eaLnBrk="1" latinLnBrk="0" hangingPunct="1">
              <a:defRPr sz="110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6D0A92F-4BE2-9B4C-AE19-1C47AA9E536C}" type="slidenum">
              <a:rPr lang="en-US" sz="900" smtClean="0">
                <a:solidFill>
                  <a:srgbClr val="80807C"/>
                </a:solidFill>
              </a:rPr>
              <a:pPr/>
              <a:t>‹#›</a:t>
            </a:fld>
            <a:endParaRPr lang="en-US" sz="900" dirty="0">
              <a:solidFill>
                <a:srgbClr val="80807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053328"/>
            <a:ext cx="1486502" cy="529226"/>
          </a:xfrm>
          <a:prstGeom prst="rect">
            <a:avLst/>
          </a:prstGeom>
        </p:spPr>
      </p:pic>
    </p:spTree>
    <p:extLst>
      <p:ext uri="{BB962C8B-B14F-4D97-AF65-F5344CB8AC3E}">
        <p14:creationId xmlns:p14="http://schemas.microsoft.com/office/powerpoint/2010/main" val="3610322736"/>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962400" y="838200"/>
            <a:ext cx="6858000" cy="2362200"/>
          </a:xfrm>
        </p:spPr>
        <p:txBody>
          <a:bodyPr>
            <a:normAutofit/>
          </a:bodyPr>
          <a:lstStyle/>
          <a:p>
            <a:pPr algn="ctr"/>
            <a:r>
              <a:rPr lang="en-US" b="1" dirty="0" smtClean="0"/>
              <a:t>College of Health Professions</a:t>
            </a:r>
            <a:br>
              <a:rPr lang="en-US" b="1" dirty="0" smtClean="0"/>
            </a:br>
            <a:r>
              <a:rPr lang="en-US" b="1" dirty="0" smtClean="0"/>
              <a:t>Promotion and/or Tenure Portfolio Preparation Workshop </a:t>
            </a:r>
            <a:endParaRPr lang="en-US" dirty="0"/>
          </a:p>
        </p:txBody>
      </p:sp>
      <p:sp>
        <p:nvSpPr>
          <p:cNvPr id="5" name="Subtitle 4"/>
          <p:cNvSpPr>
            <a:spLocks noGrp="1"/>
          </p:cNvSpPr>
          <p:nvPr>
            <p:ph type="subTitle" idx="1"/>
          </p:nvPr>
        </p:nvSpPr>
        <p:spPr>
          <a:xfrm>
            <a:off x="4292600" y="2983230"/>
            <a:ext cx="6197600" cy="1904999"/>
          </a:xfrm>
        </p:spPr>
        <p:txBody>
          <a:bodyPr>
            <a:normAutofit fontScale="70000" lnSpcReduction="20000"/>
          </a:bodyPr>
          <a:lstStyle/>
          <a:p>
            <a:pPr algn="ctr"/>
            <a:r>
              <a:rPr lang="en-US" b="1" dirty="0" smtClean="0">
                <a:solidFill>
                  <a:schemeClr val="tx1"/>
                </a:solidFill>
              </a:rPr>
              <a:t>CHP P&amp;T Committee Members:</a:t>
            </a:r>
          </a:p>
          <a:p>
            <a:pPr algn="ctr"/>
            <a:r>
              <a:rPr lang="en-US" b="1" dirty="0">
                <a:solidFill>
                  <a:schemeClr val="tx1"/>
                </a:solidFill>
              </a:rPr>
              <a:t>Tony </a:t>
            </a:r>
            <a:r>
              <a:rPr lang="en-US" b="1" dirty="0" smtClean="0">
                <a:solidFill>
                  <a:schemeClr val="tx1"/>
                </a:solidFill>
              </a:rPr>
              <a:t>Baker</a:t>
            </a:r>
          </a:p>
          <a:p>
            <a:pPr algn="ctr"/>
            <a:r>
              <a:rPr lang="en-US" b="1" dirty="0" smtClean="0">
                <a:solidFill>
                  <a:schemeClr val="tx1"/>
                </a:solidFill>
              </a:rPr>
              <a:t>Theresa Gramlich</a:t>
            </a:r>
          </a:p>
          <a:p>
            <a:pPr algn="ctr"/>
            <a:r>
              <a:rPr lang="en-US" b="1" dirty="0" smtClean="0">
                <a:solidFill>
                  <a:schemeClr val="tx1"/>
                </a:solidFill>
              </a:rPr>
              <a:t>Tiffany Huitt</a:t>
            </a:r>
            <a:endParaRPr lang="en-US" b="1" dirty="0">
              <a:solidFill>
                <a:schemeClr val="tx1"/>
              </a:solidFill>
            </a:endParaRPr>
          </a:p>
          <a:p>
            <a:pPr algn="ctr"/>
            <a:r>
              <a:rPr lang="en-US" b="1" dirty="0" smtClean="0">
                <a:solidFill>
                  <a:schemeClr val="tx1"/>
                </a:solidFill>
              </a:rPr>
              <a:t>Josh Phelps </a:t>
            </a:r>
            <a:endParaRPr lang="en-US" b="1" dirty="0">
              <a:solidFill>
                <a:schemeClr val="tx1"/>
              </a:solidFill>
            </a:endParaRPr>
          </a:p>
          <a:p>
            <a:pPr algn="ctr"/>
            <a:r>
              <a:rPr lang="en-US" b="1" dirty="0" smtClean="0">
                <a:solidFill>
                  <a:schemeClr val="tx1"/>
                </a:solidFill>
              </a:rPr>
              <a:t>Katy Warren</a:t>
            </a:r>
            <a:endParaRPr lang="en-US" b="1" dirty="0">
              <a:solidFill>
                <a:schemeClr val="tx1"/>
              </a:solidFill>
            </a:endParaRPr>
          </a:p>
          <a:p>
            <a:pPr algn="ctr"/>
            <a:r>
              <a:rPr lang="en-US" b="1" dirty="0" smtClean="0">
                <a:solidFill>
                  <a:schemeClr val="tx1"/>
                </a:solidFill>
              </a:rPr>
              <a:t>Mark Zoeller</a:t>
            </a:r>
            <a:endParaRPr lang="en-US" b="1" dirty="0">
              <a:solidFill>
                <a:schemeClr val="tx1"/>
              </a:solidFill>
            </a:endParaRPr>
          </a:p>
        </p:txBody>
      </p:sp>
    </p:spTree>
    <p:extLst>
      <p:ext uri="{BB962C8B-B14F-4D97-AF65-F5344CB8AC3E}">
        <p14:creationId xmlns:p14="http://schemas.microsoft.com/office/powerpoint/2010/main" val="2672733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76850" y="914400"/>
            <a:ext cx="6915150" cy="5905500"/>
          </a:xfrm>
          <a:prstGeom prst="rect">
            <a:avLst/>
          </a:prstGeom>
        </p:spPr>
      </p:pic>
      <p:sp>
        <p:nvSpPr>
          <p:cNvPr id="5" name="Rectangle 4"/>
          <p:cNvSpPr/>
          <p:nvPr/>
        </p:nvSpPr>
        <p:spPr>
          <a:xfrm>
            <a:off x="76200" y="914400"/>
            <a:ext cx="4853609" cy="4093428"/>
          </a:xfrm>
          <a:prstGeom prst="rect">
            <a:avLst/>
          </a:prstGeom>
        </p:spPr>
        <p:txBody>
          <a:bodyPr wrap="square">
            <a:spAutoFit/>
          </a:bodyPr>
          <a:lstStyle/>
          <a:p>
            <a:pPr marL="285750" indent="-285750">
              <a:spcAft>
                <a:spcPts val="1200"/>
              </a:spcAft>
              <a:buFont typeface="Arial" panose="020B0604020202020204" pitchFamily="34" charset="0"/>
              <a:buChar char="•"/>
            </a:pPr>
            <a:r>
              <a:rPr lang="en-US" sz="2400" dirty="0">
                <a:solidFill>
                  <a:srgbClr val="000000"/>
                </a:solidFill>
                <a:cs typeface="Arial" panose="020B0604020202020204" pitchFamily="34" charset="0"/>
              </a:rPr>
              <a:t>E</a:t>
            </a:r>
            <a:r>
              <a:rPr lang="en-US" sz="2400" dirty="0" smtClean="0">
                <a:solidFill>
                  <a:srgbClr val="000000"/>
                </a:solidFill>
                <a:cs typeface="Arial" panose="020B0604020202020204" pitchFamily="34" charset="0"/>
              </a:rPr>
              <a:t>xamples </a:t>
            </a:r>
            <a:r>
              <a:rPr lang="en-US" sz="2400" dirty="0">
                <a:solidFill>
                  <a:srgbClr val="000000"/>
                </a:solidFill>
                <a:cs typeface="Arial" panose="020B0604020202020204" pitchFamily="34" charset="0"/>
              </a:rPr>
              <a:t>(</a:t>
            </a:r>
            <a:r>
              <a:rPr lang="en-US" sz="2400" i="1" dirty="0">
                <a:solidFill>
                  <a:srgbClr val="000000"/>
                </a:solidFill>
                <a:cs typeface="Arial" panose="020B0604020202020204" pitchFamily="34" charset="0"/>
              </a:rPr>
              <a:t>not an exhaustive list</a:t>
            </a:r>
            <a:r>
              <a:rPr lang="en-US" sz="2400" dirty="0" smtClean="0">
                <a:solidFill>
                  <a:srgbClr val="000000"/>
                </a:solidFill>
                <a:cs typeface="Arial" panose="020B0604020202020204" pitchFamily="34" charset="0"/>
              </a:rPr>
              <a:t>) of accomplishments in </a:t>
            </a:r>
            <a:r>
              <a:rPr lang="en-US" sz="2400" dirty="0" smtClean="0">
                <a:solidFill>
                  <a:srgbClr val="000000"/>
                </a:solidFill>
                <a:cs typeface="Arial" panose="020B0604020202020204" pitchFamily="34" charset="0"/>
              </a:rPr>
              <a:t>service</a:t>
            </a:r>
            <a:r>
              <a:rPr lang="en-US" sz="2400" dirty="0" smtClean="0">
                <a:solidFill>
                  <a:srgbClr val="000000"/>
                </a:solidFill>
                <a:cs typeface="Arial" panose="020B0604020202020204" pitchFamily="34" charset="0"/>
              </a:rPr>
              <a:t>.</a:t>
            </a:r>
            <a:endParaRPr lang="en-US" sz="2400" dirty="0" smtClean="0">
              <a:solidFill>
                <a:srgbClr val="000000"/>
              </a:solidFill>
              <a:cs typeface="Arial" panose="020B0604020202020204" pitchFamily="34" charset="0"/>
            </a:endParaRPr>
          </a:p>
          <a:p>
            <a:pPr marL="285750" indent="-285750">
              <a:spcAft>
                <a:spcPts val="1200"/>
              </a:spcAft>
              <a:buFont typeface="Arial" panose="020B0604020202020204" pitchFamily="34" charset="0"/>
              <a:buChar char="•"/>
            </a:pPr>
            <a:r>
              <a:rPr lang="en-US" sz="2400" dirty="0" smtClean="0">
                <a:solidFill>
                  <a:srgbClr val="000000"/>
                </a:solidFill>
                <a:cs typeface="Arial" panose="020B0604020202020204" pitchFamily="34" charset="0"/>
              </a:rPr>
              <a:t>May </a:t>
            </a:r>
            <a:r>
              <a:rPr lang="en-US" sz="2400" dirty="0">
                <a:solidFill>
                  <a:srgbClr val="000000"/>
                </a:solidFill>
                <a:cs typeface="Arial" panose="020B0604020202020204" pitchFamily="34" charset="0"/>
              </a:rPr>
              <a:t>be used to demonstrate </a:t>
            </a:r>
            <a:r>
              <a:rPr lang="en-US" sz="2400" i="1" dirty="0">
                <a:solidFill>
                  <a:srgbClr val="000000"/>
                </a:solidFill>
                <a:cs typeface="Arial" panose="020B0604020202020204" pitchFamily="34" charset="0"/>
              </a:rPr>
              <a:t>excellence </a:t>
            </a:r>
            <a:r>
              <a:rPr lang="en-US" sz="2400" dirty="0">
                <a:solidFill>
                  <a:srgbClr val="000000"/>
                </a:solidFill>
                <a:cs typeface="Arial" panose="020B0604020202020204" pitchFamily="34" charset="0"/>
              </a:rPr>
              <a:t>or </a:t>
            </a:r>
            <a:r>
              <a:rPr lang="en-US" sz="2400" i="1" dirty="0">
                <a:solidFill>
                  <a:srgbClr val="000000"/>
                </a:solidFill>
                <a:cs typeface="Arial" panose="020B0604020202020204" pitchFamily="34" charset="0"/>
              </a:rPr>
              <a:t>significant achievement</a:t>
            </a:r>
            <a:r>
              <a:rPr lang="en-US" sz="2400" dirty="0">
                <a:solidFill>
                  <a:srgbClr val="000000"/>
                </a:solidFill>
                <a:cs typeface="Arial" panose="020B0604020202020204" pitchFamily="34" charset="0"/>
              </a:rPr>
              <a:t>. </a:t>
            </a:r>
            <a:endParaRPr lang="en-US" sz="2400" dirty="0" smtClean="0">
              <a:solidFill>
                <a:srgbClr val="000000"/>
              </a:solidFill>
              <a:cs typeface="Arial" panose="020B0604020202020204" pitchFamily="34" charset="0"/>
            </a:endParaRPr>
          </a:p>
          <a:p>
            <a:pPr marL="285750" indent="-285750">
              <a:spcAft>
                <a:spcPts val="1200"/>
              </a:spcAft>
              <a:buFont typeface="Arial" panose="020B0604020202020204" pitchFamily="34" charset="0"/>
              <a:buChar char="•"/>
            </a:pPr>
            <a:r>
              <a:rPr lang="en-US" sz="2400" dirty="0" smtClean="0">
                <a:solidFill>
                  <a:srgbClr val="000000"/>
                </a:solidFill>
                <a:cs typeface="Arial" panose="020B0604020202020204" pitchFamily="34" charset="0"/>
              </a:rPr>
              <a:t>Narrative should explicitly </a:t>
            </a:r>
            <a:r>
              <a:rPr lang="en-US" sz="2400" dirty="0">
                <a:solidFill>
                  <a:srgbClr val="000000"/>
                </a:solidFill>
                <a:cs typeface="Arial" panose="020B0604020202020204" pitchFamily="34" charset="0"/>
              </a:rPr>
              <a:t>describe how these (</a:t>
            </a:r>
            <a:r>
              <a:rPr lang="en-US" sz="2400" i="1" dirty="0">
                <a:solidFill>
                  <a:srgbClr val="000000"/>
                </a:solidFill>
                <a:cs typeface="Arial" panose="020B0604020202020204" pitchFamily="34" charset="0"/>
              </a:rPr>
              <a:t>and any other</a:t>
            </a:r>
            <a:r>
              <a:rPr lang="en-US" sz="2400" dirty="0">
                <a:solidFill>
                  <a:srgbClr val="000000"/>
                </a:solidFill>
                <a:cs typeface="Arial" panose="020B0604020202020204" pitchFamily="34" charset="0"/>
              </a:rPr>
              <a:t>) accomplishments contribute to demonstrating either </a:t>
            </a:r>
            <a:r>
              <a:rPr lang="en-US" sz="2400" i="1" dirty="0">
                <a:solidFill>
                  <a:srgbClr val="000000"/>
                </a:solidFill>
                <a:cs typeface="Arial" panose="020B0604020202020204" pitchFamily="34" charset="0"/>
              </a:rPr>
              <a:t>excellence </a:t>
            </a:r>
            <a:r>
              <a:rPr lang="en-US" sz="2400" dirty="0">
                <a:solidFill>
                  <a:srgbClr val="000000"/>
                </a:solidFill>
                <a:cs typeface="Arial" panose="020B0604020202020204" pitchFamily="34" charset="0"/>
              </a:rPr>
              <a:t>or </a:t>
            </a:r>
            <a:r>
              <a:rPr lang="en-US" sz="2400" i="1" dirty="0">
                <a:solidFill>
                  <a:srgbClr val="000000"/>
                </a:solidFill>
                <a:cs typeface="Arial" panose="020B0604020202020204" pitchFamily="34" charset="0"/>
              </a:rPr>
              <a:t>significant achievement</a:t>
            </a:r>
            <a:r>
              <a:rPr lang="en-US" sz="2400" dirty="0">
                <a:solidFill>
                  <a:srgbClr val="000000"/>
                </a:solidFill>
                <a:cs typeface="Arial" panose="020B0604020202020204" pitchFamily="34" charset="0"/>
              </a:rPr>
              <a:t>. </a:t>
            </a:r>
            <a:endParaRPr lang="en-US" sz="2400" dirty="0" smtClean="0">
              <a:solidFill>
                <a:srgbClr val="000000"/>
              </a:solidFill>
              <a:cs typeface="Arial" panose="020B0604020202020204" pitchFamily="34" charset="0"/>
            </a:endParaRPr>
          </a:p>
        </p:txBody>
      </p:sp>
      <p:sp>
        <p:nvSpPr>
          <p:cNvPr id="6" name="Rectangle 5"/>
          <p:cNvSpPr/>
          <p:nvPr/>
        </p:nvSpPr>
        <p:spPr>
          <a:xfrm>
            <a:off x="112643" y="76200"/>
            <a:ext cx="11963400" cy="584775"/>
          </a:xfrm>
          <a:prstGeom prst="rect">
            <a:avLst/>
          </a:prstGeom>
        </p:spPr>
        <p:txBody>
          <a:bodyPr wrap="square">
            <a:spAutoFit/>
          </a:bodyPr>
          <a:lstStyle/>
          <a:p>
            <a:pPr algn="ctr"/>
            <a:r>
              <a:rPr lang="en-US" sz="3200" dirty="0" smtClean="0">
                <a:solidFill>
                  <a:srgbClr val="A30C33"/>
                </a:solidFill>
                <a:latin typeface="Arial" panose="020B0604020202020204" pitchFamily="34" charset="0"/>
                <a:cs typeface="Arial" panose="020B0604020202020204" pitchFamily="34" charset="0"/>
              </a:rPr>
              <a:t>Service - Demonstrating </a:t>
            </a:r>
            <a:r>
              <a:rPr lang="en-US" sz="3200" dirty="0">
                <a:solidFill>
                  <a:srgbClr val="A30C33"/>
                </a:solidFill>
                <a:latin typeface="Arial" panose="020B0604020202020204" pitchFamily="34" charset="0"/>
                <a:cs typeface="Arial" panose="020B0604020202020204" pitchFamily="34" charset="0"/>
              </a:rPr>
              <a:t>Excellence or Significant Achievement</a:t>
            </a:r>
            <a:endParaRPr lang="en-US" sz="3200" dirty="0">
              <a:solidFill>
                <a:srgbClr val="A30C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8732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35262" y="228600"/>
            <a:ext cx="4981687" cy="609599"/>
          </a:xfrm>
        </p:spPr>
        <p:txBody>
          <a:bodyPr>
            <a:noAutofit/>
          </a:bodyPr>
          <a:lstStyle/>
          <a:p>
            <a:r>
              <a:rPr lang="en-US" sz="4400" dirty="0" smtClean="0">
                <a:solidFill>
                  <a:srgbClr val="A30C33"/>
                </a:solidFill>
              </a:rPr>
              <a:t>Service Narrative</a:t>
            </a:r>
            <a:endParaRPr lang="en-US" sz="4000" dirty="0">
              <a:solidFill>
                <a:srgbClr val="A30C33"/>
              </a:solidFill>
            </a:endParaRPr>
          </a:p>
        </p:txBody>
      </p:sp>
      <p:sp>
        <p:nvSpPr>
          <p:cNvPr id="3" name="Content Placeholder 2"/>
          <p:cNvSpPr>
            <a:spLocks noGrp="1"/>
          </p:cNvSpPr>
          <p:nvPr>
            <p:ph idx="13"/>
          </p:nvPr>
        </p:nvSpPr>
        <p:spPr>
          <a:xfrm>
            <a:off x="533400" y="1219200"/>
            <a:ext cx="11185413" cy="4724400"/>
          </a:xfrm>
        </p:spPr>
        <p:txBody>
          <a:bodyPr>
            <a:normAutofit lnSpcReduction="10000"/>
          </a:bodyPr>
          <a:lstStyle/>
          <a:p>
            <a:r>
              <a:rPr lang="en-US" sz="2800" dirty="0" smtClean="0"/>
              <a:t>Use examples from the list in the Service folder (or other service-related accomplishments) to guide your service narrative.</a:t>
            </a:r>
          </a:p>
          <a:p>
            <a:pPr lvl="1"/>
            <a:r>
              <a:rPr lang="en-US" sz="2800" b="1" dirty="0" smtClean="0"/>
              <a:t>Use headings </a:t>
            </a:r>
            <a:r>
              <a:rPr lang="en-US" sz="2800" dirty="0" smtClean="0"/>
              <a:t>within your narrative to depict what’s coming in that part of the narrative.</a:t>
            </a:r>
            <a:endParaRPr lang="en-US" sz="2800" dirty="0"/>
          </a:p>
          <a:p>
            <a:pPr lvl="1"/>
            <a:endParaRPr lang="en-US" sz="1400" dirty="0" smtClean="0"/>
          </a:p>
          <a:p>
            <a:r>
              <a:rPr lang="en-US" sz="2800" dirty="0"/>
              <a:t>The percent of your time dedicated to </a:t>
            </a:r>
            <a:r>
              <a:rPr lang="en-US" sz="2800" dirty="0" smtClean="0"/>
              <a:t>service </a:t>
            </a:r>
            <a:r>
              <a:rPr lang="en-US" sz="2800" dirty="0"/>
              <a:t>should be stated in your </a:t>
            </a:r>
            <a:r>
              <a:rPr lang="en-US" sz="2800" dirty="0" smtClean="0"/>
              <a:t>service narrative.</a:t>
            </a:r>
          </a:p>
          <a:p>
            <a:pPr lvl="1"/>
            <a:r>
              <a:rPr lang="en-US" sz="2800" dirty="0" smtClean="0"/>
              <a:t>Percent effort is related to your assigned workload.</a:t>
            </a:r>
          </a:p>
          <a:p>
            <a:pPr lvl="1"/>
            <a:r>
              <a:rPr lang="en-US" sz="2800" dirty="0" smtClean="0"/>
              <a:t>The larger your percent effort/workload dedicated to service, the more accomplishments you should have toward demonstrating excellence (or significant achievement).</a:t>
            </a:r>
          </a:p>
          <a:p>
            <a:endParaRPr lang="en-US" sz="2800" dirty="0" smtClean="0"/>
          </a:p>
          <a:p>
            <a:endParaRPr lang="en-US" sz="2800" dirty="0" smtClean="0"/>
          </a:p>
          <a:p>
            <a:pPr lvl="1"/>
            <a:endParaRPr lang="en-US" sz="2800" dirty="0"/>
          </a:p>
        </p:txBody>
      </p:sp>
    </p:spTree>
    <p:extLst>
      <p:ext uri="{BB962C8B-B14F-4D97-AF65-F5344CB8AC3E}">
        <p14:creationId xmlns:p14="http://schemas.microsoft.com/office/powerpoint/2010/main" val="31275738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381000" y="1600200"/>
            <a:ext cx="11303000" cy="4175759"/>
          </a:xfrm>
        </p:spPr>
        <p:txBody>
          <a:bodyPr>
            <a:normAutofit/>
          </a:bodyPr>
          <a:lstStyle/>
          <a:p>
            <a:r>
              <a:rPr lang="en-US" sz="2800" dirty="0" smtClean="0"/>
              <a:t>One of the more challenging areas of the P&amp;T process to write about!</a:t>
            </a:r>
          </a:p>
          <a:p>
            <a:pPr marL="0" indent="0">
              <a:buNone/>
            </a:pPr>
            <a:endParaRPr lang="en-US" sz="1400" dirty="0" smtClean="0"/>
          </a:p>
          <a:p>
            <a:pPr lvl="3"/>
            <a:r>
              <a:rPr lang="en-US" sz="2600" dirty="0" smtClean="0"/>
              <a:t>Should describe each of your service activities in detail</a:t>
            </a:r>
          </a:p>
          <a:p>
            <a:pPr lvl="4"/>
            <a:r>
              <a:rPr lang="en-US" sz="2400" dirty="0" smtClean="0"/>
              <a:t>Level of service</a:t>
            </a:r>
          </a:p>
          <a:p>
            <a:pPr lvl="4"/>
            <a:r>
              <a:rPr lang="en-US" sz="2400" dirty="0" smtClean="0"/>
              <a:t>How much time spent in this activity</a:t>
            </a:r>
          </a:p>
          <a:p>
            <a:pPr lvl="4"/>
            <a:endParaRPr lang="en-US" sz="1200" dirty="0" smtClean="0"/>
          </a:p>
          <a:p>
            <a:pPr lvl="3"/>
            <a:r>
              <a:rPr lang="en-US" sz="2600" dirty="0" smtClean="0"/>
              <a:t>Need to explain the </a:t>
            </a:r>
            <a:r>
              <a:rPr lang="en-US" sz="2600" b="1" u="sng" dirty="0" smtClean="0"/>
              <a:t>impact</a:t>
            </a:r>
            <a:r>
              <a:rPr lang="en-US" sz="2600" dirty="0" smtClean="0"/>
              <a:t> (</a:t>
            </a:r>
            <a:r>
              <a:rPr lang="en-US" sz="2600" b="1" dirty="0" smtClean="0"/>
              <a:t>“</a:t>
            </a:r>
            <a:r>
              <a:rPr lang="en-US" sz="2600" b="1" i="1" dirty="0" smtClean="0"/>
              <a:t>so what?</a:t>
            </a:r>
            <a:r>
              <a:rPr lang="en-US" sz="2600" b="1" dirty="0" smtClean="0"/>
              <a:t>” factor</a:t>
            </a:r>
            <a:r>
              <a:rPr lang="en-US" sz="2600" dirty="0" smtClean="0"/>
              <a:t>) of your service</a:t>
            </a:r>
          </a:p>
          <a:p>
            <a:pPr lvl="4"/>
            <a:r>
              <a:rPr lang="en-US" sz="2400" dirty="0" smtClean="0"/>
              <a:t>What positive changes occurred as a result of your service?</a:t>
            </a:r>
          </a:p>
        </p:txBody>
      </p:sp>
      <p:sp>
        <p:nvSpPr>
          <p:cNvPr id="4" name="Title 1"/>
          <p:cNvSpPr txBox="1">
            <a:spLocks/>
          </p:cNvSpPr>
          <p:nvPr/>
        </p:nvSpPr>
        <p:spPr>
          <a:xfrm>
            <a:off x="1524000" y="381002"/>
            <a:ext cx="8610600" cy="533400"/>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latin typeface="Arial" panose="020B0604020202020204" pitchFamily="34" charset="0"/>
                <a:cs typeface="Arial" panose="020B0604020202020204" pitchFamily="34" charset="0"/>
              </a:rPr>
              <a:t>Service Narrative</a:t>
            </a:r>
            <a:endParaRPr lang="en-US" sz="4000" dirty="0">
              <a:solidFill>
                <a:srgbClr val="A30C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6151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685800"/>
            <a:ext cx="10160000" cy="609599"/>
          </a:xfrm>
        </p:spPr>
        <p:txBody>
          <a:bodyPr>
            <a:normAutofit/>
          </a:bodyPr>
          <a:lstStyle/>
          <a:p>
            <a:r>
              <a:rPr lang="en-US" sz="2800" dirty="0" smtClean="0"/>
              <a:t>Example of Service Activity Narrative – University Level</a:t>
            </a:r>
            <a:endParaRPr lang="en-US" sz="2800" dirty="0"/>
          </a:p>
        </p:txBody>
      </p:sp>
      <p:sp>
        <p:nvSpPr>
          <p:cNvPr id="3" name="Content Placeholder 2"/>
          <p:cNvSpPr>
            <a:spLocks noGrp="1"/>
          </p:cNvSpPr>
          <p:nvPr>
            <p:ph idx="13"/>
          </p:nvPr>
        </p:nvSpPr>
        <p:spPr>
          <a:xfrm>
            <a:off x="114300" y="1451608"/>
            <a:ext cx="12065000" cy="4724400"/>
          </a:xfrm>
        </p:spPr>
        <p:txBody>
          <a:bodyPr>
            <a:normAutofit fontScale="92500" lnSpcReduction="10000"/>
          </a:bodyPr>
          <a:lstStyle/>
          <a:p>
            <a:r>
              <a:rPr lang="en-US" sz="3000" b="1" dirty="0"/>
              <a:t>Effectively Serves on Campus Committees or Completes Special </a:t>
            </a:r>
            <a:r>
              <a:rPr lang="en-US" sz="3000" b="1" dirty="0" smtClean="0"/>
              <a:t>Assignments </a:t>
            </a:r>
            <a:r>
              <a:rPr lang="en-US" sz="1700" b="1" dirty="0" smtClean="0"/>
              <a:t>(</a:t>
            </a:r>
            <a:r>
              <a:rPr lang="en-US" sz="1700" b="1" i="1" dirty="0"/>
              <a:t>this would be the heading in the narrative</a:t>
            </a:r>
            <a:r>
              <a:rPr lang="en-US" sz="1700" b="1" dirty="0"/>
              <a:t>)</a:t>
            </a:r>
          </a:p>
          <a:p>
            <a:pPr lvl="2"/>
            <a:r>
              <a:rPr lang="en-US" sz="2300" dirty="0"/>
              <a:t>A large part of my service involvement in the 20##-20## academic year </a:t>
            </a:r>
            <a:r>
              <a:rPr lang="en-US" sz="2300" dirty="0" smtClean="0"/>
              <a:t>was </a:t>
            </a:r>
            <a:r>
              <a:rPr lang="en-US" sz="2300" dirty="0"/>
              <a:t>centered around the 12th Street Health and Wellness Clinic. For the first time in February 20##, diagnostic ultrasound examinations were performed on patients at Women’s Health Night. Since February, we have imaged a second Women’s Health Night and plan to provide imaging to patients the second Thursday of each month. The goal for this project is to meet the needs of community members who are largely underserved, as well as provide a rich, </a:t>
            </a:r>
            <a:r>
              <a:rPr lang="en-US" sz="2300" dirty="0" err="1"/>
              <a:t>interprofessional</a:t>
            </a:r>
            <a:r>
              <a:rPr lang="en-US" sz="2300" dirty="0"/>
              <a:t> learning environment for students. Since imaging began at 12th Street, I have worked with medical students, physician assistant students, and both graduate and undergraduate nursing students.</a:t>
            </a:r>
          </a:p>
          <a:p>
            <a:pPr lvl="2"/>
            <a:endParaRPr lang="en-US" sz="900" dirty="0" smtClean="0"/>
          </a:p>
          <a:p>
            <a:pPr lvl="4">
              <a:buFont typeface="Courier New" panose="02070309020205020404" pitchFamily="49" charset="0"/>
              <a:buChar char="o"/>
            </a:pPr>
            <a:r>
              <a:rPr lang="en-US" sz="1700" dirty="0" smtClean="0"/>
              <a:t>Even better would have been to include in the narrative specific details about what this individual contributed to the events [specific role(s) and responsibilities], and details specifying “large part”; for example, tying time spent to workload allotment. Consider an evaluative piece; for example, survey students to measure their knowledge, or skills learned through the service that was provided – getting at the </a:t>
            </a:r>
            <a:r>
              <a:rPr lang="en-US" sz="1700" b="1" dirty="0" smtClean="0"/>
              <a:t>impact</a:t>
            </a:r>
            <a:r>
              <a:rPr lang="en-US" sz="1700" dirty="0" smtClean="0"/>
              <a:t> related to the service.</a:t>
            </a:r>
            <a:endParaRPr lang="en-US" sz="1700" dirty="0"/>
          </a:p>
        </p:txBody>
      </p:sp>
      <p:sp>
        <p:nvSpPr>
          <p:cNvPr id="4" name="Title 1"/>
          <p:cNvSpPr txBox="1">
            <a:spLocks/>
          </p:cNvSpPr>
          <p:nvPr/>
        </p:nvSpPr>
        <p:spPr>
          <a:xfrm>
            <a:off x="1524000" y="34290"/>
            <a:ext cx="8610600" cy="533400"/>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3600" dirty="0" smtClean="0">
                <a:solidFill>
                  <a:srgbClr val="A30C33"/>
                </a:solidFill>
                <a:latin typeface="Arial" panose="020B0604020202020204" pitchFamily="34" charset="0"/>
                <a:cs typeface="Arial" panose="020B0604020202020204" pitchFamily="34" charset="0"/>
              </a:rPr>
              <a:t>Service Narrative</a:t>
            </a:r>
            <a:endParaRPr lang="en-US" sz="3600" dirty="0">
              <a:solidFill>
                <a:srgbClr val="A30C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317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685800"/>
            <a:ext cx="9071610" cy="609599"/>
          </a:xfrm>
        </p:spPr>
        <p:txBody>
          <a:bodyPr>
            <a:normAutofit/>
          </a:bodyPr>
          <a:lstStyle/>
          <a:p>
            <a:r>
              <a:rPr lang="en-US" sz="2800" dirty="0" smtClean="0"/>
              <a:t>Examples of Service Activity Narrative – National Level</a:t>
            </a:r>
            <a:endParaRPr lang="en-US" sz="2800" dirty="0"/>
          </a:p>
        </p:txBody>
      </p:sp>
      <p:sp>
        <p:nvSpPr>
          <p:cNvPr id="3" name="Content Placeholder 2"/>
          <p:cNvSpPr>
            <a:spLocks noGrp="1"/>
          </p:cNvSpPr>
          <p:nvPr>
            <p:ph idx="13"/>
          </p:nvPr>
        </p:nvSpPr>
        <p:spPr>
          <a:xfrm>
            <a:off x="228600" y="1524000"/>
            <a:ext cx="11734800" cy="4175760"/>
          </a:xfrm>
        </p:spPr>
        <p:txBody>
          <a:bodyPr>
            <a:normAutofit/>
          </a:bodyPr>
          <a:lstStyle/>
          <a:p>
            <a:r>
              <a:rPr lang="en-US" sz="2800" b="1" dirty="0" smtClean="0"/>
              <a:t>Contributes to advancement of a national professional accreditation organization </a:t>
            </a:r>
            <a:r>
              <a:rPr lang="en-US" sz="1600" b="1" dirty="0"/>
              <a:t>(</a:t>
            </a:r>
            <a:r>
              <a:rPr lang="en-US" sz="1600" b="1" i="1" dirty="0"/>
              <a:t>this would be the heading in the narrative</a:t>
            </a:r>
            <a:r>
              <a:rPr lang="en-US" sz="1600" b="1" dirty="0"/>
              <a:t>)</a:t>
            </a:r>
          </a:p>
          <a:p>
            <a:pPr lvl="1">
              <a:buFont typeface="Arial" panose="020B0604020202020204" pitchFamily="34" charset="0"/>
              <a:buChar char="•"/>
            </a:pPr>
            <a:r>
              <a:rPr lang="en-US" sz="2100" dirty="0" smtClean="0"/>
              <a:t>Invited </a:t>
            </a:r>
            <a:r>
              <a:rPr lang="en-US" sz="2100" dirty="0"/>
              <a:t>to help </a:t>
            </a:r>
            <a:r>
              <a:rPr lang="en-US" sz="2100" dirty="0" smtClean="0"/>
              <a:t>our credentialing organization </a:t>
            </a:r>
            <a:r>
              <a:rPr lang="en-US" sz="2100" dirty="0"/>
              <a:t>test and evaluate an online question authoring and submission program (Castle Media System) for </a:t>
            </a:r>
            <a:r>
              <a:rPr lang="en-US" sz="2100" dirty="0" smtClean="0"/>
              <a:t>their national </a:t>
            </a:r>
            <a:r>
              <a:rPr lang="en-US" sz="2100" dirty="0"/>
              <a:t>certification examination </a:t>
            </a:r>
            <a:r>
              <a:rPr lang="en-US" sz="2100" dirty="0" smtClean="0"/>
              <a:t>question authoring process.  </a:t>
            </a:r>
            <a:r>
              <a:rPr lang="en-US" sz="2100" dirty="0"/>
              <a:t>Adoption of this program allowed the </a:t>
            </a:r>
            <a:r>
              <a:rPr lang="en-US" sz="2100" dirty="0" smtClean="0"/>
              <a:t>credentialing organization to </a:t>
            </a:r>
            <a:r>
              <a:rPr lang="en-US" sz="2100" dirty="0"/>
              <a:t>significantly simplify the process of collecting, editing, categorizing, and using questions submitted </a:t>
            </a:r>
            <a:r>
              <a:rPr lang="en-US" sz="2100" dirty="0" smtClean="0"/>
              <a:t>by volunteer question writers for </a:t>
            </a:r>
            <a:r>
              <a:rPr lang="en-US" sz="2100" dirty="0"/>
              <a:t>their 13 </a:t>
            </a:r>
            <a:r>
              <a:rPr lang="en-US" sz="2100" dirty="0" smtClean="0"/>
              <a:t>national </a:t>
            </a:r>
            <a:r>
              <a:rPr lang="en-US" sz="2100" dirty="0"/>
              <a:t>certification examinations.</a:t>
            </a:r>
          </a:p>
          <a:p>
            <a:endParaRPr lang="en-US" dirty="0" smtClean="0"/>
          </a:p>
          <a:p>
            <a:pPr lvl="3">
              <a:buFont typeface="Courier New" panose="02070309020205020404" pitchFamily="49" charset="0"/>
              <a:buChar char="o"/>
            </a:pPr>
            <a:r>
              <a:rPr lang="en-US" dirty="0"/>
              <a:t>This example </a:t>
            </a:r>
            <a:r>
              <a:rPr lang="en-US" dirty="0" smtClean="0"/>
              <a:t>touches </a:t>
            </a:r>
            <a:r>
              <a:rPr lang="en-US" dirty="0"/>
              <a:t>on the </a:t>
            </a:r>
            <a:r>
              <a:rPr lang="en-US" b="1" dirty="0"/>
              <a:t>impact</a:t>
            </a:r>
            <a:r>
              <a:rPr lang="en-US" dirty="0"/>
              <a:t> of the service provided (</a:t>
            </a:r>
            <a:r>
              <a:rPr lang="en-US" i="1" dirty="0"/>
              <a:t>allowed the credentialing organization to significantly simplify the </a:t>
            </a:r>
            <a:r>
              <a:rPr lang="en-US" i="1" dirty="0" smtClean="0"/>
              <a:t>process . . .)</a:t>
            </a:r>
            <a:r>
              <a:rPr lang="en-US" dirty="0" smtClean="0"/>
              <a:t>. Even </a:t>
            </a:r>
            <a:r>
              <a:rPr lang="en-US" dirty="0"/>
              <a:t>better would have been to include some details about </a:t>
            </a:r>
            <a:r>
              <a:rPr lang="en-US" dirty="0" smtClean="0"/>
              <a:t>contributions to the testing and evaluation process.  </a:t>
            </a:r>
          </a:p>
        </p:txBody>
      </p:sp>
      <p:sp>
        <p:nvSpPr>
          <p:cNvPr id="4" name="Title 1"/>
          <p:cNvSpPr txBox="1">
            <a:spLocks/>
          </p:cNvSpPr>
          <p:nvPr/>
        </p:nvSpPr>
        <p:spPr>
          <a:xfrm>
            <a:off x="1524000" y="34290"/>
            <a:ext cx="8610600" cy="533400"/>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3600" dirty="0" smtClean="0">
                <a:solidFill>
                  <a:srgbClr val="A30C33"/>
                </a:solidFill>
                <a:latin typeface="Arial" panose="020B0604020202020204" pitchFamily="34" charset="0"/>
                <a:cs typeface="Arial" panose="020B0604020202020204" pitchFamily="34" charset="0"/>
              </a:rPr>
              <a:t>Service Narrative</a:t>
            </a:r>
            <a:endParaRPr lang="en-US" sz="3600" dirty="0">
              <a:solidFill>
                <a:srgbClr val="A30C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8176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4480" y="685800"/>
            <a:ext cx="9071610" cy="609599"/>
          </a:xfrm>
        </p:spPr>
        <p:txBody>
          <a:bodyPr>
            <a:normAutofit/>
          </a:bodyPr>
          <a:lstStyle/>
          <a:p>
            <a:r>
              <a:rPr lang="en-US" sz="2800" dirty="0" smtClean="0"/>
              <a:t>Examples of Service Activity Narrative – National Level</a:t>
            </a:r>
            <a:endParaRPr lang="en-US" sz="2800" dirty="0"/>
          </a:p>
        </p:txBody>
      </p:sp>
      <p:sp>
        <p:nvSpPr>
          <p:cNvPr id="3" name="Content Placeholder 2"/>
          <p:cNvSpPr>
            <a:spLocks noGrp="1"/>
          </p:cNvSpPr>
          <p:nvPr>
            <p:ph idx="13"/>
          </p:nvPr>
        </p:nvSpPr>
        <p:spPr>
          <a:xfrm>
            <a:off x="381000" y="1413509"/>
            <a:ext cx="11811000" cy="4648200"/>
          </a:xfrm>
        </p:spPr>
        <p:txBody>
          <a:bodyPr>
            <a:normAutofit/>
          </a:bodyPr>
          <a:lstStyle/>
          <a:p>
            <a:r>
              <a:rPr lang="en-US" sz="2800" b="1" dirty="0" smtClean="0"/>
              <a:t>Provides service leading to improvements in allied health programs across </a:t>
            </a:r>
            <a:r>
              <a:rPr lang="en-US" sz="2800" b="1" dirty="0"/>
              <a:t>the nation </a:t>
            </a:r>
            <a:r>
              <a:rPr lang="en-US" sz="1600" b="1" dirty="0"/>
              <a:t>(</a:t>
            </a:r>
            <a:r>
              <a:rPr lang="en-US" sz="1600" b="1" i="1" dirty="0"/>
              <a:t>this would be the heading in the narrative</a:t>
            </a:r>
            <a:r>
              <a:rPr lang="en-US" sz="1600" b="1" dirty="0"/>
              <a:t>)</a:t>
            </a:r>
          </a:p>
          <a:p>
            <a:pPr lvl="1">
              <a:buFont typeface="Arial" panose="020B0604020202020204" pitchFamily="34" charset="0"/>
              <a:buChar char="•"/>
            </a:pPr>
            <a:r>
              <a:rPr lang="en-US" sz="2100" dirty="0" smtClean="0"/>
              <a:t>Volunteered </a:t>
            </a:r>
            <a:r>
              <a:rPr lang="en-US" sz="2100" dirty="0"/>
              <a:t>to help Trajecsys Corporation modify, beta test, and implement an electronic data collection system for student’s clinical records.  This 18-month project resulted in an online program that greatly </a:t>
            </a:r>
            <a:r>
              <a:rPr lang="en-US" sz="2100" dirty="0" smtClean="0"/>
              <a:t>simplified </a:t>
            </a:r>
            <a:r>
              <a:rPr lang="en-US" sz="2100" dirty="0"/>
              <a:t>and </a:t>
            </a:r>
            <a:r>
              <a:rPr lang="en-US" sz="2100" dirty="0" smtClean="0"/>
              <a:t>streamlined </a:t>
            </a:r>
            <a:r>
              <a:rPr lang="en-US" sz="2100" dirty="0"/>
              <a:t>the clinical records keeping process for allied health education programs.  The Trajecsys Report System (TRS) is now in use nationwide by over 400 allied health </a:t>
            </a:r>
            <a:r>
              <a:rPr lang="en-US" sz="2100" dirty="0" smtClean="0"/>
              <a:t>programs</a:t>
            </a:r>
            <a:r>
              <a:rPr lang="en-US" sz="2100" dirty="0"/>
              <a:t>. </a:t>
            </a:r>
          </a:p>
          <a:p>
            <a:endParaRPr lang="en-US" sz="900" dirty="0" smtClean="0"/>
          </a:p>
          <a:p>
            <a:pPr lvl="3">
              <a:buFont typeface="Courier New" panose="02070309020205020404" pitchFamily="49" charset="0"/>
              <a:buChar char="o"/>
            </a:pPr>
            <a:r>
              <a:rPr lang="en-US" dirty="0" smtClean="0"/>
              <a:t>This example touches on the </a:t>
            </a:r>
            <a:r>
              <a:rPr lang="en-US" b="1" dirty="0" smtClean="0"/>
              <a:t>impact </a:t>
            </a:r>
            <a:r>
              <a:rPr lang="en-US" dirty="0" smtClean="0"/>
              <a:t>of the service </a:t>
            </a:r>
            <a:r>
              <a:rPr lang="en-US" dirty="0"/>
              <a:t>provided </a:t>
            </a:r>
            <a:r>
              <a:rPr lang="en-US" dirty="0" smtClean="0"/>
              <a:t>(</a:t>
            </a:r>
            <a:r>
              <a:rPr lang="en-US" i="1" dirty="0" smtClean="0"/>
              <a:t>resulted </a:t>
            </a:r>
            <a:r>
              <a:rPr lang="en-US" i="1" dirty="0"/>
              <a:t>in an online </a:t>
            </a:r>
            <a:r>
              <a:rPr lang="en-US" i="1" dirty="0" smtClean="0"/>
              <a:t>program </a:t>
            </a:r>
            <a:r>
              <a:rPr lang="en-US" dirty="0"/>
              <a:t>&amp;</a:t>
            </a:r>
            <a:r>
              <a:rPr lang="en-US" i="1" dirty="0"/>
              <a:t> greatly </a:t>
            </a:r>
            <a:r>
              <a:rPr lang="en-US" i="1" dirty="0" smtClean="0"/>
              <a:t>simplified </a:t>
            </a:r>
            <a:r>
              <a:rPr lang="en-US" i="1" dirty="0"/>
              <a:t>and </a:t>
            </a:r>
            <a:r>
              <a:rPr lang="en-US" i="1" dirty="0" smtClean="0"/>
              <a:t>streamlined </a:t>
            </a:r>
            <a:r>
              <a:rPr lang="en-US" i="1" dirty="0"/>
              <a:t>the clinical records keeping </a:t>
            </a:r>
            <a:r>
              <a:rPr lang="en-US" i="1" dirty="0" smtClean="0"/>
              <a:t>process</a:t>
            </a:r>
            <a:r>
              <a:rPr lang="en-US" dirty="0" smtClean="0"/>
              <a:t>) and the </a:t>
            </a:r>
            <a:r>
              <a:rPr lang="en-US" b="1" dirty="0"/>
              <a:t>reach</a:t>
            </a:r>
            <a:r>
              <a:rPr lang="en-US" dirty="0"/>
              <a:t> (</a:t>
            </a:r>
            <a:r>
              <a:rPr lang="en-US" i="1" dirty="0"/>
              <a:t>now in use nationwide by over 400 allied health </a:t>
            </a:r>
            <a:r>
              <a:rPr lang="en-US" i="1" dirty="0" smtClean="0"/>
              <a:t>programs</a:t>
            </a:r>
            <a:r>
              <a:rPr lang="en-US" dirty="0" smtClean="0"/>
              <a:t>). Even better would have been to include some details about the specific contributions to the development and implementation process.  Also, this accomplishment is an example of when an </a:t>
            </a:r>
            <a:r>
              <a:rPr lang="en-US" i="1" dirty="0" smtClean="0"/>
              <a:t>letter of support/letter of contribution </a:t>
            </a:r>
            <a:r>
              <a:rPr lang="en-US" dirty="0" smtClean="0"/>
              <a:t>(</a:t>
            </a:r>
            <a:r>
              <a:rPr lang="en-US" dirty="0"/>
              <a:t>provided </a:t>
            </a:r>
            <a:r>
              <a:rPr lang="en-US" dirty="0" smtClean="0"/>
              <a:t>by </a:t>
            </a:r>
            <a:r>
              <a:rPr lang="en-US" dirty="0" err="1" smtClean="0"/>
              <a:t>Trajecsys</a:t>
            </a:r>
            <a:r>
              <a:rPr lang="en-US" dirty="0" smtClean="0"/>
              <a:t> Corporation) could have been included in the service folder as a </a:t>
            </a:r>
            <a:r>
              <a:rPr lang="en-US" i="1" dirty="0" smtClean="0"/>
              <a:t>Letter of Support specific to Service</a:t>
            </a:r>
            <a:r>
              <a:rPr lang="en-US" dirty="0" smtClean="0"/>
              <a:t>.</a:t>
            </a:r>
            <a:r>
              <a:rPr lang="en-US" i="1" dirty="0" smtClean="0"/>
              <a:t>    </a:t>
            </a:r>
          </a:p>
        </p:txBody>
      </p:sp>
      <p:sp>
        <p:nvSpPr>
          <p:cNvPr id="4" name="Title 1"/>
          <p:cNvSpPr txBox="1">
            <a:spLocks/>
          </p:cNvSpPr>
          <p:nvPr/>
        </p:nvSpPr>
        <p:spPr>
          <a:xfrm>
            <a:off x="1524000" y="34290"/>
            <a:ext cx="8610600" cy="533400"/>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3600" dirty="0" smtClean="0">
                <a:solidFill>
                  <a:srgbClr val="A30C33"/>
                </a:solidFill>
                <a:latin typeface="Arial" panose="020B0604020202020204" pitchFamily="34" charset="0"/>
                <a:cs typeface="Arial" panose="020B0604020202020204" pitchFamily="34" charset="0"/>
              </a:rPr>
              <a:t>Service Narrative</a:t>
            </a:r>
            <a:endParaRPr lang="en-US" sz="3600" dirty="0">
              <a:solidFill>
                <a:srgbClr val="A30C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96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326570" y="1752601"/>
            <a:ext cx="11887201" cy="5105399"/>
          </a:xfrm>
        </p:spPr>
        <p:txBody>
          <a:bodyPr>
            <a:normAutofit/>
          </a:bodyPr>
          <a:lstStyle/>
          <a:p>
            <a:pPr lvl="1">
              <a:buFont typeface="Arial" panose="020B0604020202020204" pitchFamily="34" charset="0"/>
              <a:buChar char="•"/>
            </a:pPr>
            <a:r>
              <a:rPr lang="en-US" sz="3000" dirty="0" smtClean="0"/>
              <a:t>Demonstrating collegiality is important in all three areas: teaching, scholarship, and service.  </a:t>
            </a:r>
          </a:p>
          <a:p>
            <a:pPr lvl="1">
              <a:buFont typeface="Arial" panose="020B0604020202020204" pitchFamily="34" charset="0"/>
              <a:buChar char="•"/>
            </a:pPr>
            <a:endParaRPr lang="en-US" sz="1400" dirty="0" smtClean="0"/>
          </a:p>
          <a:p>
            <a:pPr lvl="1">
              <a:buFont typeface="Arial" panose="020B0604020202020204" pitchFamily="34" charset="0"/>
              <a:buChar char="•"/>
            </a:pPr>
            <a:r>
              <a:rPr lang="en-US" sz="3000" dirty="0"/>
              <a:t>Evidence of collegiality for the purposes of promotion and tenure may be demonstrated in numerous ways: </a:t>
            </a:r>
          </a:p>
          <a:p>
            <a:pPr lvl="2">
              <a:buFont typeface="Arial" panose="020B0604020202020204" pitchFamily="34" charset="0"/>
              <a:buChar char="•"/>
            </a:pPr>
            <a:r>
              <a:rPr lang="en-US" sz="2800" dirty="0" smtClean="0"/>
              <a:t>letters </a:t>
            </a:r>
            <a:r>
              <a:rPr lang="en-US" sz="2800" dirty="0"/>
              <a:t>of support, offers to lead </a:t>
            </a:r>
            <a:r>
              <a:rPr lang="en-US" sz="2800" dirty="0" smtClean="0"/>
              <a:t>committees</a:t>
            </a:r>
            <a:r>
              <a:rPr lang="en-US" sz="2800" dirty="0"/>
              <a:t>, task groups, etc.</a:t>
            </a:r>
          </a:p>
          <a:p>
            <a:pPr lvl="1">
              <a:buFont typeface="Arial" panose="020B0604020202020204" pitchFamily="34" charset="0"/>
              <a:buChar char="•"/>
            </a:pPr>
            <a:endParaRPr lang="en-US" sz="3200" dirty="0"/>
          </a:p>
          <a:p>
            <a:pPr lvl="3">
              <a:buFont typeface="Arial" panose="020B0604020202020204" pitchFamily="34" charset="0"/>
              <a:buChar char="•"/>
            </a:pPr>
            <a:endParaRPr lang="en-US" sz="2800" dirty="0"/>
          </a:p>
        </p:txBody>
      </p:sp>
      <p:sp>
        <p:nvSpPr>
          <p:cNvPr id="5" name="Title 1"/>
          <p:cNvSpPr>
            <a:spLocks noGrp="1"/>
          </p:cNvSpPr>
          <p:nvPr>
            <p:ph type="ctrTitle"/>
          </p:nvPr>
        </p:nvSpPr>
        <p:spPr>
          <a:xfrm>
            <a:off x="76200" y="152400"/>
            <a:ext cx="11506200" cy="609599"/>
          </a:xfrm>
        </p:spPr>
        <p:txBody>
          <a:bodyPr>
            <a:noAutofit/>
          </a:bodyPr>
          <a:lstStyle/>
          <a:p>
            <a:pPr algn="ctr"/>
            <a:r>
              <a:rPr lang="en-US" sz="3800" dirty="0" smtClean="0">
                <a:solidFill>
                  <a:srgbClr val="A30C33"/>
                </a:solidFill>
              </a:rPr>
              <a:t>Collegiality in P &amp; T</a:t>
            </a:r>
            <a:br>
              <a:rPr lang="en-US" sz="3800" dirty="0" smtClean="0">
                <a:solidFill>
                  <a:srgbClr val="A30C33"/>
                </a:solidFill>
              </a:rPr>
            </a:br>
            <a:r>
              <a:rPr lang="en-US" sz="2800" dirty="0" smtClean="0">
                <a:solidFill>
                  <a:srgbClr val="A30C33"/>
                </a:solidFill>
              </a:rPr>
              <a:t>(specific to guidance in the 2017 CHP P&amp;T Guidelines)</a:t>
            </a:r>
            <a:endParaRPr lang="en-US" sz="2800" dirty="0">
              <a:solidFill>
                <a:srgbClr val="A30C33"/>
              </a:solidFill>
            </a:endParaRPr>
          </a:p>
        </p:txBody>
      </p:sp>
    </p:spTree>
    <p:extLst>
      <p:ext uri="{BB962C8B-B14F-4D97-AF65-F5344CB8AC3E}">
        <p14:creationId xmlns:p14="http://schemas.microsoft.com/office/powerpoint/2010/main" val="1467076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3800" y="152400"/>
            <a:ext cx="4648200" cy="609599"/>
          </a:xfrm>
        </p:spPr>
        <p:txBody>
          <a:bodyPr>
            <a:noAutofit/>
          </a:bodyPr>
          <a:lstStyle/>
          <a:p>
            <a:r>
              <a:rPr lang="en-US" sz="4400" dirty="0" smtClean="0">
                <a:solidFill>
                  <a:srgbClr val="A30C33"/>
                </a:solidFill>
              </a:rPr>
              <a:t>Service Folder</a:t>
            </a:r>
            <a:endParaRPr lang="en-US" sz="4000" dirty="0">
              <a:solidFill>
                <a:srgbClr val="A30C33"/>
              </a:solidFill>
            </a:endParaRPr>
          </a:p>
        </p:txBody>
      </p:sp>
      <p:sp>
        <p:nvSpPr>
          <p:cNvPr id="3" name="Content Placeholder 2"/>
          <p:cNvSpPr>
            <a:spLocks noGrp="1"/>
          </p:cNvSpPr>
          <p:nvPr>
            <p:ph idx="13"/>
          </p:nvPr>
        </p:nvSpPr>
        <p:spPr>
          <a:xfrm>
            <a:off x="457200" y="1143000"/>
            <a:ext cx="11201400" cy="5029200"/>
          </a:xfrm>
        </p:spPr>
        <p:txBody>
          <a:bodyPr>
            <a:normAutofit/>
          </a:bodyPr>
          <a:lstStyle/>
          <a:p>
            <a:pPr marL="173037" lvl="1" indent="0">
              <a:buNone/>
            </a:pPr>
            <a:r>
              <a:rPr lang="en-US" sz="3200" b="1" dirty="0" smtClean="0"/>
              <a:t>NOTE:</a:t>
            </a:r>
          </a:p>
          <a:p>
            <a:pPr lvl="2">
              <a:buFont typeface="Arial" panose="020B0604020202020204" pitchFamily="34" charset="0"/>
              <a:buChar char="•"/>
            </a:pPr>
            <a:r>
              <a:rPr lang="en-US" sz="3200" dirty="0" smtClean="0"/>
              <a:t>The list of examples of service accomplishments is not all-inclusive.</a:t>
            </a:r>
          </a:p>
          <a:p>
            <a:pPr lvl="2">
              <a:buFont typeface="Arial" panose="020B0604020202020204" pitchFamily="34" charset="0"/>
              <a:buChar char="•"/>
            </a:pPr>
            <a:endParaRPr lang="en-US" sz="1000" dirty="0" smtClean="0"/>
          </a:p>
          <a:p>
            <a:pPr lvl="3">
              <a:buFont typeface="Arial" panose="020B0604020202020204" pitchFamily="34" charset="0"/>
              <a:buChar char="•"/>
            </a:pPr>
            <a:r>
              <a:rPr lang="en-US" sz="3200" dirty="0" smtClean="0"/>
              <a:t>Faculty may consider other activities to satisfy the requirements for proof of </a:t>
            </a:r>
            <a:r>
              <a:rPr lang="en-US" sz="3200" i="1" dirty="0" smtClean="0"/>
              <a:t>excellence</a:t>
            </a:r>
            <a:r>
              <a:rPr lang="en-US" sz="3200" dirty="0" smtClean="0"/>
              <a:t> or </a:t>
            </a:r>
            <a:r>
              <a:rPr lang="en-US" sz="3200" i="1" dirty="0" smtClean="0"/>
              <a:t>significant achievement</a:t>
            </a:r>
            <a:r>
              <a:rPr lang="en-US" sz="3200" dirty="0" smtClean="0"/>
              <a:t>.</a:t>
            </a:r>
          </a:p>
          <a:p>
            <a:pPr lvl="3">
              <a:buFont typeface="Arial" panose="020B0604020202020204" pitchFamily="34" charset="0"/>
              <a:buChar char="•"/>
            </a:pPr>
            <a:endParaRPr lang="en-US" sz="1000" dirty="0" smtClean="0"/>
          </a:p>
          <a:p>
            <a:pPr lvl="4">
              <a:buFont typeface="Arial" panose="020B0604020202020204" pitchFamily="34" charset="0"/>
              <a:buChar char="•"/>
            </a:pPr>
            <a:r>
              <a:rPr lang="en-US" sz="3200" dirty="0" smtClean="0"/>
              <a:t>Communicate with your Program Director, Department Chair, and Colleagues for guidance.</a:t>
            </a:r>
            <a:endParaRPr lang="en-US" sz="3200" dirty="0"/>
          </a:p>
          <a:p>
            <a:pPr marL="568325" lvl="3" indent="0">
              <a:buNone/>
            </a:pPr>
            <a:endParaRPr lang="en-US" sz="2800" dirty="0"/>
          </a:p>
        </p:txBody>
      </p:sp>
    </p:spTree>
    <p:extLst>
      <p:ext uri="{BB962C8B-B14F-4D97-AF65-F5344CB8AC3E}">
        <p14:creationId xmlns:p14="http://schemas.microsoft.com/office/powerpoint/2010/main" val="3208343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ctrTitle"/>
          </p:nvPr>
        </p:nvSpPr>
        <p:spPr>
          <a:xfrm>
            <a:off x="1732664" y="228600"/>
            <a:ext cx="9336272" cy="609599"/>
          </a:xfrm>
        </p:spPr>
        <p:txBody>
          <a:bodyPr>
            <a:noAutofit/>
          </a:bodyPr>
          <a:lstStyle/>
          <a:p>
            <a:r>
              <a:rPr lang="en-US" sz="3600" dirty="0" smtClean="0">
                <a:solidFill>
                  <a:srgbClr val="A30C33"/>
                </a:solidFill>
              </a:rPr>
              <a:t>CHP P&amp;T Database Service </a:t>
            </a:r>
            <a:r>
              <a:rPr lang="en-US" sz="3600" dirty="0">
                <a:solidFill>
                  <a:srgbClr val="A30C33"/>
                </a:solidFill>
              </a:rPr>
              <a:t>Folder Contents</a:t>
            </a:r>
            <a:r>
              <a:rPr lang="en-US" sz="4400" dirty="0">
                <a:solidFill>
                  <a:srgbClr val="A30C33"/>
                </a:solidFill>
              </a:rPr>
              <a:t/>
            </a:r>
            <a:br>
              <a:rPr lang="en-US" sz="4400" dirty="0">
                <a:solidFill>
                  <a:srgbClr val="A30C33"/>
                </a:solidFill>
              </a:rPr>
            </a:br>
            <a:endParaRPr lang="en-US" sz="4000" dirty="0">
              <a:solidFill>
                <a:srgbClr val="A30C33"/>
              </a:solidFill>
            </a:endParaRPr>
          </a:p>
        </p:txBody>
      </p:sp>
      <p:sp>
        <p:nvSpPr>
          <p:cNvPr id="7" name="Content Placeholder 2"/>
          <p:cNvSpPr>
            <a:spLocks noGrp="1"/>
          </p:cNvSpPr>
          <p:nvPr>
            <p:ph idx="13"/>
          </p:nvPr>
        </p:nvSpPr>
        <p:spPr>
          <a:xfrm>
            <a:off x="609600" y="1219200"/>
            <a:ext cx="11433544" cy="4876800"/>
          </a:xfrm>
        </p:spPr>
        <p:txBody>
          <a:bodyPr>
            <a:normAutofit fontScale="77500" lnSpcReduction="20000"/>
          </a:bodyPr>
          <a:lstStyle/>
          <a:p>
            <a:pPr marL="173037" lvl="1" indent="0">
              <a:buNone/>
            </a:pPr>
            <a:r>
              <a:rPr lang="en-US" sz="3000" dirty="0" smtClean="0"/>
              <a:t>Your </a:t>
            </a:r>
            <a:r>
              <a:rPr lang="en-US" sz="3000" dirty="0" smtClean="0"/>
              <a:t>service</a:t>
            </a:r>
            <a:r>
              <a:rPr lang="en-US" sz="3000" dirty="0" smtClean="0"/>
              <a:t> </a:t>
            </a:r>
            <a:r>
              <a:rPr lang="en-US" sz="3000" dirty="0" smtClean="0"/>
              <a:t>folder should include</a:t>
            </a:r>
            <a:r>
              <a:rPr lang="en-US" sz="3000" dirty="0" smtClean="0"/>
              <a:t>:</a:t>
            </a:r>
          </a:p>
          <a:p>
            <a:pPr marL="173037" lvl="1" indent="0">
              <a:buNone/>
            </a:pPr>
            <a:endParaRPr lang="en-US" sz="1100" dirty="0" smtClean="0"/>
          </a:p>
          <a:p>
            <a:pPr marL="917575" lvl="2" indent="-514350">
              <a:buFont typeface="+mj-lt"/>
              <a:buAutoNum type="arabicPeriod"/>
            </a:pPr>
            <a:r>
              <a:rPr lang="en-US" sz="3000" b="1" dirty="0" smtClean="0"/>
              <a:t>Service Narrative</a:t>
            </a:r>
          </a:p>
          <a:p>
            <a:pPr lvl="4">
              <a:buFont typeface="Arial" panose="020B0604020202020204" pitchFamily="34" charset="0"/>
              <a:buChar char="•"/>
            </a:pPr>
            <a:r>
              <a:rPr lang="en-US" sz="2800" dirty="0" smtClean="0"/>
              <a:t>Required as described in slides.</a:t>
            </a:r>
          </a:p>
          <a:p>
            <a:pPr lvl="4">
              <a:buFont typeface="Arial" panose="020B0604020202020204" pitchFamily="34" charset="0"/>
              <a:buChar char="•"/>
            </a:pPr>
            <a:endParaRPr lang="en-US" dirty="0" smtClean="0"/>
          </a:p>
          <a:p>
            <a:pPr marL="917575" lvl="2" indent="-514350">
              <a:buFont typeface="+mj-lt"/>
              <a:buAutoNum type="arabicPeriod"/>
            </a:pPr>
            <a:r>
              <a:rPr lang="en-US" sz="3000" b="1" dirty="0" smtClean="0"/>
              <a:t>Letters of support speaking specifically to </a:t>
            </a:r>
            <a:r>
              <a:rPr lang="en-US" sz="3000" b="1" dirty="0" smtClean="0"/>
              <a:t>service</a:t>
            </a:r>
            <a:endParaRPr lang="en-US" sz="3000" b="1" dirty="0" smtClean="0"/>
          </a:p>
          <a:p>
            <a:pPr lvl="4">
              <a:lnSpc>
                <a:spcPct val="120000"/>
              </a:lnSpc>
              <a:spcBef>
                <a:spcPts val="480"/>
              </a:spcBef>
              <a:buFont typeface="Arial" panose="020B0604020202020204" pitchFamily="34" charset="0"/>
              <a:buChar char="•"/>
            </a:pPr>
            <a:r>
              <a:rPr lang="en-US" sz="2800" dirty="0" smtClean="0"/>
              <a:t>Not required, but helpful.</a:t>
            </a:r>
          </a:p>
          <a:p>
            <a:pPr lvl="4">
              <a:lnSpc>
                <a:spcPct val="120000"/>
              </a:lnSpc>
              <a:spcBef>
                <a:spcPts val="480"/>
              </a:spcBef>
              <a:buFont typeface="Arial" panose="020B0604020202020204" pitchFamily="34" charset="0"/>
              <a:buChar char="•"/>
            </a:pPr>
            <a:r>
              <a:rPr lang="en-US" sz="2800" dirty="0" smtClean="0"/>
              <a:t>Regarding 2017 CHP P&amp;T Guidelines, these letters could also address collegiality.</a:t>
            </a:r>
          </a:p>
          <a:p>
            <a:pPr lvl="4">
              <a:lnSpc>
                <a:spcPct val="120000"/>
              </a:lnSpc>
              <a:spcBef>
                <a:spcPts val="480"/>
              </a:spcBef>
              <a:buFont typeface="Arial" panose="020B0604020202020204" pitchFamily="34" charset="0"/>
              <a:buChar char="•"/>
            </a:pPr>
            <a:r>
              <a:rPr lang="en-US" sz="2800" dirty="0" smtClean="0"/>
              <a:t>These letters are separate from/in addition to the letters in the LETTERS OF RECOMMENDATION/SUPPORT section</a:t>
            </a:r>
            <a:r>
              <a:rPr lang="en-US" sz="2800" dirty="0" smtClean="0"/>
              <a:t>.</a:t>
            </a:r>
          </a:p>
          <a:p>
            <a:pPr lvl="4">
              <a:buFont typeface="Arial" panose="020B0604020202020204" pitchFamily="34" charset="0"/>
              <a:buChar char="•"/>
            </a:pPr>
            <a:endParaRPr lang="en-US" dirty="0" smtClean="0"/>
          </a:p>
          <a:p>
            <a:pPr marL="917575" lvl="2" indent="-514350">
              <a:buFont typeface="+mj-lt"/>
              <a:buAutoNum type="arabicPeriod"/>
            </a:pPr>
            <a:r>
              <a:rPr lang="en-US" sz="3000" b="1" dirty="0" smtClean="0"/>
              <a:t>Other </a:t>
            </a:r>
            <a:r>
              <a:rPr lang="en-US" sz="3000" b="1" dirty="0" smtClean="0"/>
              <a:t>service</a:t>
            </a:r>
            <a:r>
              <a:rPr lang="en-US" sz="3000" b="1" dirty="0" smtClean="0"/>
              <a:t> </a:t>
            </a:r>
            <a:r>
              <a:rPr lang="en-US" sz="3000" b="1" dirty="0" smtClean="0"/>
              <a:t>support </a:t>
            </a:r>
            <a:r>
              <a:rPr lang="en-US" sz="3000" b="1" dirty="0" smtClean="0"/>
              <a:t>materials</a:t>
            </a:r>
          </a:p>
          <a:p>
            <a:pPr lvl="4">
              <a:lnSpc>
                <a:spcPct val="120000"/>
              </a:lnSpc>
              <a:spcBef>
                <a:spcPts val="480"/>
              </a:spcBef>
              <a:buFont typeface="Arial" panose="020B0604020202020204" pitchFamily="34" charset="0"/>
              <a:buChar char="•"/>
            </a:pPr>
            <a:r>
              <a:rPr lang="en-US" sz="2800" dirty="0" smtClean="0"/>
              <a:t>Examples of evidence of accomplishments.</a:t>
            </a:r>
          </a:p>
          <a:p>
            <a:pPr lvl="4">
              <a:lnSpc>
                <a:spcPct val="120000"/>
              </a:lnSpc>
              <a:spcBef>
                <a:spcPts val="480"/>
              </a:spcBef>
              <a:buFont typeface="Arial" panose="020B0604020202020204" pitchFamily="34" charset="0"/>
              <a:buChar char="•"/>
            </a:pPr>
            <a:r>
              <a:rPr lang="en-US" sz="2800" dirty="0" smtClean="0"/>
              <a:t>Should be discussed and cited in the narrative.</a:t>
            </a:r>
            <a:endParaRPr lang="en-US" sz="2800" dirty="0" smtClean="0"/>
          </a:p>
          <a:p>
            <a:pPr marL="403225" lvl="2" indent="0">
              <a:buNone/>
            </a:pPr>
            <a:endParaRPr lang="en-US" sz="3000" dirty="0" smtClean="0"/>
          </a:p>
          <a:p>
            <a:pPr marL="3198812" lvl="7" indent="0">
              <a:buNone/>
            </a:pPr>
            <a:endParaRPr lang="en-US" sz="3000" dirty="0"/>
          </a:p>
        </p:txBody>
      </p:sp>
    </p:spTree>
    <p:extLst>
      <p:ext uri="{BB962C8B-B14F-4D97-AF65-F5344CB8AC3E}">
        <p14:creationId xmlns:p14="http://schemas.microsoft.com/office/powerpoint/2010/main" val="248381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14402"/>
            <a:ext cx="11811000" cy="609599"/>
          </a:xfrm>
        </p:spPr>
        <p:txBody>
          <a:bodyPr>
            <a:normAutofit fontScale="90000"/>
          </a:bodyPr>
          <a:lstStyle/>
          <a:p>
            <a:r>
              <a:rPr lang="en-US" dirty="0" smtClean="0"/>
              <a:t>This </a:t>
            </a:r>
            <a:r>
              <a:rPr lang="en-US" dirty="0"/>
              <a:t>section provides examples to help communicate accomplishments in </a:t>
            </a:r>
            <a:r>
              <a:rPr lang="en-US" dirty="0" smtClean="0"/>
              <a:t>service </a:t>
            </a:r>
            <a:r>
              <a:rPr lang="en-US" dirty="0"/>
              <a:t>in accordance with CHP P&amp;T guidelines. </a:t>
            </a:r>
            <a:br>
              <a:rPr lang="en-US" dirty="0"/>
            </a:br>
            <a:endParaRPr lang="en-US" dirty="0"/>
          </a:p>
        </p:txBody>
      </p:sp>
      <p:sp>
        <p:nvSpPr>
          <p:cNvPr id="3" name="Content Placeholder 2"/>
          <p:cNvSpPr>
            <a:spLocks noGrp="1"/>
          </p:cNvSpPr>
          <p:nvPr>
            <p:ph idx="13"/>
          </p:nvPr>
        </p:nvSpPr>
        <p:spPr>
          <a:xfrm>
            <a:off x="647700" y="2438400"/>
            <a:ext cx="10972800" cy="3566160"/>
          </a:xfrm>
        </p:spPr>
        <p:txBody>
          <a:bodyPr>
            <a:normAutofit/>
          </a:bodyPr>
          <a:lstStyle/>
          <a:p>
            <a:r>
              <a:rPr lang="en-US" sz="2900" dirty="0" smtClean="0"/>
              <a:t>Service is </a:t>
            </a:r>
            <a:r>
              <a:rPr lang="en-US" sz="2900" dirty="0"/>
              <a:t>a </a:t>
            </a:r>
            <a:r>
              <a:rPr lang="en-US" sz="2900" dirty="0" smtClean="0"/>
              <a:t>responsibility </a:t>
            </a:r>
            <a:r>
              <a:rPr lang="en-US" sz="2900" dirty="0"/>
              <a:t>of all CHP </a:t>
            </a:r>
            <a:r>
              <a:rPr lang="en-US" sz="2900" dirty="0" smtClean="0"/>
              <a:t>faculty and should:</a:t>
            </a:r>
          </a:p>
          <a:p>
            <a:pPr marL="0" indent="0">
              <a:buNone/>
            </a:pPr>
            <a:endParaRPr lang="en-US" sz="1400" dirty="0"/>
          </a:p>
          <a:p>
            <a:pPr lvl="1"/>
            <a:r>
              <a:rPr lang="en-US" sz="2800" dirty="0" smtClean="0"/>
              <a:t>Be related to faculty’s profession &amp; area of expertise</a:t>
            </a:r>
          </a:p>
          <a:p>
            <a:pPr lvl="1"/>
            <a:endParaRPr lang="en-US" sz="1400" dirty="0" smtClean="0"/>
          </a:p>
          <a:p>
            <a:pPr lvl="1"/>
            <a:r>
              <a:rPr lang="en-US" sz="2800" dirty="0" smtClean="0"/>
              <a:t>Enhance function &amp; development of organization, profession, or community</a:t>
            </a:r>
          </a:p>
          <a:p>
            <a:endParaRPr lang="en-US" sz="2800" dirty="0"/>
          </a:p>
        </p:txBody>
      </p:sp>
      <p:sp>
        <p:nvSpPr>
          <p:cNvPr id="4" name="Title 1"/>
          <p:cNvSpPr txBox="1">
            <a:spLocks/>
          </p:cNvSpPr>
          <p:nvPr/>
        </p:nvSpPr>
        <p:spPr>
          <a:xfrm>
            <a:off x="1524000" y="76200"/>
            <a:ext cx="86106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Service Folder</a:t>
            </a:r>
            <a:endParaRPr lang="en-US" sz="4000" dirty="0">
              <a:solidFill>
                <a:srgbClr val="A30C33"/>
              </a:solidFill>
            </a:endParaRPr>
          </a:p>
        </p:txBody>
      </p:sp>
    </p:spTree>
    <p:extLst>
      <p:ext uri="{BB962C8B-B14F-4D97-AF65-F5344CB8AC3E}">
        <p14:creationId xmlns:p14="http://schemas.microsoft.com/office/powerpoint/2010/main" val="52086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3"/>
          </p:nvPr>
        </p:nvSpPr>
        <p:spPr>
          <a:xfrm>
            <a:off x="2362200" y="1600200"/>
            <a:ext cx="7391400" cy="3566160"/>
          </a:xfrm>
        </p:spPr>
        <p:txBody>
          <a:bodyPr>
            <a:normAutofit/>
          </a:bodyPr>
          <a:lstStyle/>
          <a:p>
            <a:r>
              <a:rPr lang="en-US" sz="2800" dirty="0" smtClean="0"/>
              <a:t>Program or Department</a:t>
            </a:r>
          </a:p>
          <a:p>
            <a:r>
              <a:rPr lang="en-US" sz="2800" dirty="0" smtClean="0"/>
              <a:t>College of Health Professions</a:t>
            </a:r>
          </a:p>
          <a:p>
            <a:r>
              <a:rPr lang="en-US" sz="2800" dirty="0" smtClean="0"/>
              <a:t>University of Arkansas for Medical Sciences</a:t>
            </a:r>
          </a:p>
          <a:p>
            <a:r>
              <a:rPr lang="en-US" sz="2800" dirty="0" smtClean="0"/>
              <a:t>State of Arkansas or Local/Regional Area</a:t>
            </a:r>
          </a:p>
          <a:p>
            <a:r>
              <a:rPr lang="en-US" sz="2800" dirty="0" smtClean="0"/>
              <a:t>National or International</a:t>
            </a:r>
            <a:endParaRPr lang="en-US" sz="2800" dirty="0"/>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3220284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59181"/>
            <a:ext cx="6553200" cy="609599"/>
          </a:xfrm>
        </p:spPr>
        <p:txBody>
          <a:bodyPr/>
          <a:lstStyle/>
          <a:p>
            <a:r>
              <a:rPr lang="en-US" dirty="0" smtClean="0"/>
              <a:t>Service – Program Or Department</a:t>
            </a:r>
            <a:endParaRPr lang="en-US" dirty="0"/>
          </a:p>
        </p:txBody>
      </p:sp>
      <p:sp>
        <p:nvSpPr>
          <p:cNvPr id="3" name="Content Placeholder 2"/>
          <p:cNvSpPr>
            <a:spLocks noGrp="1"/>
          </p:cNvSpPr>
          <p:nvPr>
            <p:ph idx="13"/>
          </p:nvPr>
        </p:nvSpPr>
        <p:spPr>
          <a:xfrm>
            <a:off x="1524000" y="2057399"/>
            <a:ext cx="10160000" cy="3566160"/>
          </a:xfrm>
        </p:spPr>
        <p:txBody>
          <a:bodyPr>
            <a:normAutofit/>
          </a:bodyPr>
          <a:lstStyle/>
          <a:p>
            <a:r>
              <a:rPr lang="en-US" sz="2800" dirty="0" smtClean="0"/>
              <a:t>Program</a:t>
            </a:r>
          </a:p>
          <a:p>
            <a:pPr lvl="1"/>
            <a:r>
              <a:rPr lang="en-US" sz="2400" dirty="0" smtClean="0"/>
              <a:t>Student admissions committee</a:t>
            </a:r>
          </a:p>
          <a:p>
            <a:pPr lvl="1"/>
            <a:r>
              <a:rPr lang="en-US" sz="2400" dirty="0" smtClean="0"/>
              <a:t>Faculty recruitment committee</a:t>
            </a:r>
          </a:p>
          <a:p>
            <a:pPr lvl="1"/>
            <a:r>
              <a:rPr lang="en-US" sz="2400" dirty="0" smtClean="0"/>
              <a:t>Student academic performance committee</a:t>
            </a:r>
          </a:p>
          <a:p>
            <a:r>
              <a:rPr lang="en-US" sz="2800" dirty="0" smtClean="0"/>
              <a:t>Department</a:t>
            </a:r>
          </a:p>
          <a:p>
            <a:pPr lvl="1"/>
            <a:r>
              <a:rPr lang="en-US" sz="2400" dirty="0" smtClean="0"/>
              <a:t>Promotion and </a:t>
            </a:r>
            <a:r>
              <a:rPr lang="en-US" sz="2400" dirty="0"/>
              <a:t>t</a:t>
            </a:r>
            <a:r>
              <a:rPr lang="en-US" sz="2400" dirty="0" smtClean="0"/>
              <a:t>enure committee</a:t>
            </a:r>
          </a:p>
          <a:p>
            <a:pPr lvl="1"/>
            <a:r>
              <a:rPr lang="en-US" sz="2400" dirty="0" smtClean="0"/>
              <a:t>Department action team </a:t>
            </a:r>
          </a:p>
          <a:p>
            <a:pPr lvl="1"/>
            <a:endParaRPr lang="en-US" sz="2400" dirty="0" smtClean="0"/>
          </a:p>
          <a:p>
            <a:endParaRPr lang="en-US" sz="2800" dirty="0"/>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2938332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66800"/>
            <a:ext cx="5638800" cy="609599"/>
          </a:xfrm>
        </p:spPr>
        <p:txBody>
          <a:bodyPr/>
          <a:lstStyle/>
          <a:p>
            <a:r>
              <a:rPr lang="en-US" dirty="0" smtClean="0"/>
              <a:t>Service - College Level </a:t>
            </a:r>
            <a:endParaRPr lang="en-US" dirty="0"/>
          </a:p>
        </p:txBody>
      </p:sp>
      <p:sp>
        <p:nvSpPr>
          <p:cNvPr id="3" name="Content Placeholder 2"/>
          <p:cNvSpPr>
            <a:spLocks noGrp="1"/>
          </p:cNvSpPr>
          <p:nvPr>
            <p:ph idx="13"/>
          </p:nvPr>
        </p:nvSpPr>
        <p:spPr>
          <a:xfrm>
            <a:off x="1524000" y="1905000"/>
            <a:ext cx="10160000" cy="3566160"/>
          </a:xfrm>
        </p:spPr>
        <p:txBody>
          <a:bodyPr>
            <a:normAutofit fontScale="92500" lnSpcReduction="10000"/>
          </a:bodyPr>
          <a:lstStyle/>
          <a:p>
            <a:r>
              <a:rPr lang="en-US" sz="2800" dirty="0" smtClean="0"/>
              <a:t>CHP Committees</a:t>
            </a:r>
          </a:p>
          <a:p>
            <a:pPr lvl="1"/>
            <a:r>
              <a:rPr lang="en-US" sz="2400" dirty="0" smtClean="0"/>
              <a:t>Alumni Relations &amp; College Advancement</a:t>
            </a:r>
          </a:p>
          <a:p>
            <a:pPr lvl="1"/>
            <a:r>
              <a:rPr lang="en-US" sz="2400" dirty="0" smtClean="0"/>
              <a:t>Curriculum</a:t>
            </a:r>
          </a:p>
          <a:p>
            <a:pPr lvl="1"/>
            <a:r>
              <a:rPr lang="en-US" sz="2400" dirty="0" smtClean="0"/>
              <a:t>Diversity</a:t>
            </a:r>
          </a:p>
          <a:p>
            <a:pPr lvl="1"/>
            <a:r>
              <a:rPr lang="en-US" sz="2400" dirty="0"/>
              <a:t>Faculty Development &amp; Services</a:t>
            </a:r>
          </a:p>
          <a:p>
            <a:pPr lvl="1"/>
            <a:r>
              <a:rPr lang="en-US" sz="2400" dirty="0"/>
              <a:t>Grievance Pool</a:t>
            </a:r>
          </a:p>
          <a:p>
            <a:pPr lvl="1"/>
            <a:r>
              <a:rPr lang="en-US" sz="2400" dirty="0"/>
              <a:t>Promotion &amp; </a:t>
            </a:r>
            <a:r>
              <a:rPr lang="en-US" sz="2400" dirty="0" smtClean="0"/>
              <a:t>Tenure</a:t>
            </a:r>
          </a:p>
          <a:p>
            <a:pPr lvl="1"/>
            <a:r>
              <a:rPr lang="en-US" sz="2400" dirty="0" smtClean="0"/>
              <a:t>Scholarship</a:t>
            </a:r>
          </a:p>
          <a:p>
            <a:pPr lvl="1"/>
            <a:r>
              <a:rPr lang="en-US" sz="2400" dirty="0" smtClean="0"/>
              <a:t>Special committees as assigned</a:t>
            </a:r>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2298545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0190" y="1021081"/>
            <a:ext cx="5562600" cy="609599"/>
          </a:xfrm>
        </p:spPr>
        <p:txBody>
          <a:bodyPr/>
          <a:lstStyle/>
          <a:p>
            <a:r>
              <a:rPr lang="en-US" dirty="0" smtClean="0"/>
              <a:t>Service – University Level</a:t>
            </a:r>
            <a:endParaRPr lang="en-US" dirty="0"/>
          </a:p>
        </p:txBody>
      </p:sp>
      <p:sp>
        <p:nvSpPr>
          <p:cNvPr id="3" name="Content Placeholder 2"/>
          <p:cNvSpPr>
            <a:spLocks noGrp="1"/>
          </p:cNvSpPr>
          <p:nvPr>
            <p:ph idx="13"/>
          </p:nvPr>
        </p:nvSpPr>
        <p:spPr>
          <a:xfrm>
            <a:off x="1524000" y="1981200"/>
            <a:ext cx="10160000" cy="3566160"/>
          </a:xfrm>
        </p:spPr>
        <p:txBody>
          <a:bodyPr>
            <a:normAutofit/>
          </a:bodyPr>
          <a:lstStyle/>
          <a:p>
            <a:r>
              <a:rPr lang="en-US" sz="2800" dirty="0" smtClean="0"/>
              <a:t>Numerous opportunities available campus-wide</a:t>
            </a:r>
          </a:p>
          <a:p>
            <a:pPr lvl="1"/>
            <a:r>
              <a:rPr lang="en-US" sz="2400" dirty="0" smtClean="0"/>
              <a:t>Academic Senate Council</a:t>
            </a:r>
          </a:p>
          <a:p>
            <a:pPr lvl="1"/>
            <a:r>
              <a:rPr lang="en-US" sz="2400" dirty="0" smtClean="0"/>
              <a:t>IPE Committees</a:t>
            </a:r>
          </a:p>
          <a:p>
            <a:pPr lvl="1"/>
            <a:r>
              <a:rPr lang="en-US" sz="2400" dirty="0" smtClean="0"/>
              <a:t>Chancellor Committees</a:t>
            </a:r>
          </a:p>
          <a:p>
            <a:pPr lvl="1"/>
            <a:r>
              <a:rPr lang="en-US" sz="2400" dirty="0" smtClean="0"/>
              <a:t>Library Advisory Committee</a:t>
            </a:r>
          </a:p>
          <a:p>
            <a:pPr lvl="1"/>
            <a:r>
              <a:rPr lang="en-US" sz="2400" dirty="0" smtClean="0"/>
              <a:t>Radiation Safety Committee</a:t>
            </a:r>
          </a:p>
          <a:p>
            <a:pPr lvl="1"/>
            <a:r>
              <a:rPr lang="en-US" sz="2400" dirty="0" smtClean="0"/>
              <a:t>And many, many more….</a:t>
            </a:r>
          </a:p>
          <a:p>
            <a:endParaRPr lang="en-US" sz="2800" dirty="0"/>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3724087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4950" y="1059181"/>
            <a:ext cx="10160000" cy="609599"/>
          </a:xfrm>
        </p:spPr>
        <p:txBody>
          <a:bodyPr/>
          <a:lstStyle/>
          <a:p>
            <a:r>
              <a:rPr lang="en-US" dirty="0" smtClean="0"/>
              <a:t>Service – State &amp; Local Level</a:t>
            </a:r>
            <a:endParaRPr lang="en-US" dirty="0"/>
          </a:p>
        </p:txBody>
      </p:sp>
      <p:sp>
        <p:nvSpPr>
          <p:cNvPr id="3" name="Content Placeholder 2"/>
          <p:cNvSpPr>
            <a:spLocks noGrp="1"/>
          </p:cNvSpPr>
          <p:nvPr>
            <p:ph idx="13"/>
          </p:nvPr>
        </p:nvSpPr>
        <p:spPr>
          <a:xfrm>
            <a:off x="1504950" y="2057400"/>
            <a:ext cx="7543800" cy="3566160"/>
          </a:xfrm>
        </p:spPr>
        <p:txBody>
          <a:bodyPr>
            <a:normAutofit/>
          </a:bodyPr>
          <a:lstStyle/>
          <a:p>
            <a:r>
              <a:rPr lang="en-US" sz="2800" dirty="0" smtClean="0"/>
              <a:t>Advisory board</a:t>
            </a:r>
          </a:p>
          <a:p>
            <a:r>
              <a:rPr lang="en-US" sz="2800" dirty="0"/>
              <a:t>P</a:t>
            </a:r>
            <a:r>
              <a:rPr lang="en-US" sz="2800" dirty="0" smtClean="0"/>
              <a:t>rofessional society</a:t>
            </a:r>
          </a:p>
          <a:p>
            <a:r>
              <a:rPr lang="en-US" sz="2800" dirty="0" smtClean="0"/>
              <a:t>Editor or author of professional publication</a:t>
            </a:r>
          </a:p>
          <a:p>
            <a:r>
              <a:rPr lang="en-US" sz="2800" dirty="0" smtClean="0"/>
              <a:t>Consultant</a:t>
            </a:r>
          </a:p>
          <a:p>
            <a:endParaRPr lang="en-US" sz="2800" dirty="0"/>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3894411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59181"/>
            <a:ext cx="7848600" cy="609599"/>
          </a:xfrm>
        </p:spPr>
        <p:txBody>
          <a:bodyPr/>
          <a:lstStyle/>
          <a:p>
            <a:r>
              <a:rPr lang="en-US" dirty="0" smtClean="0"/>
              <a:t>Service – National Or International Level</a:t>
            </a:r>
            <a:endParaRPr lang="en-US" dirty="0"/>
          </a:p>
        </p:txBody>
      </p:sp>
      <p:sp>
        <p:nvSpPr>
          <p:cNvPr id="3" name="Content Placeholder 2"/>
          <p:cNvSpPr>
            <a:spLocks noGrp="1"/>
          </p:cNvSpPr>
          <p:nvPr>
            <p:ph idx="13"/>
          </p:nvPr>
        </p:nvSpPr>
        <p:spPr>
          <a:xfrm>
            <a:off x="1524000" y="2057400"/>
            <a:ext cx="10160000" cy="3185159"/>
          </a:xfrm>
        </p:spPr>
        <p:txBody>
          <a:bodyPr>
            <a:normAutofit/>
          </a:bodyPr>
          <a:lstStyle/>
          <a:p>
            <a:r>
              <a:rPr lang="en-US" sz="2800" dirty="0" smtClean="0"/>
              <a:t>Accreditation agency</a:t>
            </a:r>
          </a:p>
          <a:p>
            <a:r>
              <a:rPr lang="en-US" sz="2800" dirty="0"/>
              <a:t>Advisory b</a:t>
            </a:r>
            <a:r>
              <a:rPr lang="en-US" sz="2800" dirty="0" smtClean="0"/>
              <a:t>oard</a:t>
            </a:r>
            <a:endParaRPr lang="en-US" sz="2800" dirty="0"/>
          </a:p>
          <a:p>
            <a:r>
              <a:rPr lang="en-US" sz="2800" dirty="0" smtClean="0"/>
              <a:t>Professional society</a:t>
            </a:r>
          </a:p>
          <a:p>
            <a:r>
              <a:rPr lang="en-US" sz="2800" dirty="0" smtClean="0"/>
              <a:t>Professional society </a:t>
            </a:r>
            <a:r>
              <a:rPr lang="en-US" sz="2800" dirty="0"/>
              <a:t>e</a:t>
            </a:r>
            <a:r>
              <a:rPr lang="en-US" sz="2800" dirty="0" smtClean="0"/>
              <a:t>ditorial </a:t>
            </a:r>
            <a:r>
              <a:rPr lang="en-US" sz="2800" dirty="0"/>
              <a:t>b</a:t>
            </a:r>
            <a:r>
              <a:rPr lang="en-US" sz="2800" dirty="0" smtClean="0"/>
              <a:t>oard</a:t>
            </a:r>
          </a:p>
          <a:p>
            <a:r>
              <a:rPr lang="en-US" sz="2800" dirty="0"/>
              <a:t>Professional </a:t>
            </a:r>
            <a:r>
              <a:rPr lang="en-US" sz="2800" dirty="0" smtClean="0"/>
              <a:t>licensure/certification </a:t>
            </a:r>
            <a:r>
              <a:rPr lang="en-US" sz="2800" dirty="0"/>
              <a:t>o</a:t>
            </a:r>
            <a:r>
              <a:rPr lang="en-US" sz="2800" dirty="0" smtClean="0"/>
              <a:t>rganization</a:t>
            </a:r>
          </a:p>
          <a:p>
            <a:r>
              <a:rPr lang="en-US" sz="2800" dirty="0" smtClean="0"/>
              <a:t>Federal government consultant</a:t>
            </a:r>
            <a:endParaRPr lang="en-US" sz="2800" dirty="0"/>
          </a:p>
          <a:p>
            <a:endParaRPr lang="en-US" sz="2800" dirty="0" smtClean="0"/>
          </a:p>
        </p:txBody>
      </p:sp>
      <p:sp>
        <p:nvSpPr>
          <p:cNvPr id="4" name="Title 1"/>
          <p:cNvSpPr txBox="1">
            <a:spLocks/>
          </p:cNvSpPr>
          <p:nvPr/>
        </p:nvSpPr>
        <p:spPr>
          <a:xfrm>
            <a:off x="3048000" y="60963"/>
            <a:ext cx="6019800" cy="609599"/>
          </a:xfrm>
          <a:prstGeom prst="rect">
            <a:avLst/>
          </a:prstGeom>
        </p:spPr>
        <p:txBody>
          <a:bodyPr vert="horz" lIns="91440" tIns="45720" rIns="91440" bIns="45720" rtlCol="0" anchor="t">
            <a:noAutofit/>
          </a:bodyPr>
          <a:lstStyle>
            <a:lvl1pPr algn="l" defTabSz="457200" rtl="0" eaLnBrk="1" latinLnBrk="0" hangingPunct="1">
              <a:spcBef>
                <a:spcPct val="0"/>
              </a:spcBef>
              <a:buNone/>
              <a:defRPr sz="3200" kern="1200" baseline="0">
                <a:solidFill>
                  <a:schemeClr val="tx1"/>
                </a:solidFill>
                <a:latin typeface="Arial"/>
                <a:ea typeface="+mj-ea"/>
                <a:cs typeface="Arial"/>
              </a:defRPr>
            </a:lvl1pPr>
          </a:lstStyle>
          <a:p>
            <a:pPr algn="ctr"/>
            <a:r>
              <a:rPr lang="en-US" sz="4000" dirty="0" smtClean="0">
                <a:solidFill>
                  <a:srgbClr val="A30C33"/>
                </a:solidFill>
              </a:rPr>
              <a:t>Levels of Service</a:t>
            </a:r>
            <a:endParaRPr lang="en-US" sz="4000" dirty="0">
              <a:solidFill>
                <a:srgbClr val="A30C33"/>
              </a:solidFill>
            </a:endParaRPr>
          </a:p>
        </p:txBody>
      </p:sp>
    </p:spTree>
    <p:extLst>
      <p:ext uri="{BB962C8B-B14F-4D97-AF65-F5344CB8AC3E}">
        <p14:creationId xmlns:p14="http://schemas.microsoft.com/office/powerpoint/2010/main" val="608796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11506200" cy="4293483"/>
          </a:xfrm>
          <a:prstGeom prst="rect">
            <a:avLst/>
          </a:prstGeom>
        </p:spPr>
        <p:txBody>
          <a:bodyPr wrap="square">
            <a:spAutoFit/>
          </a:bodyPr>
          <a:lstStyle/>
          <a:p>
            <a:pPr marL="342900" indent="-342900">
              <a:buSzPct val="125000"/>
              <a:buFont typeface="Arial" panose="020B0604020202020204" pitchFamily="34" charset="0"/>
              <a:buChar char="•"/>
            </a:pPr>
            <a:r>
              <a:rPr lang="en-US" sz="2100" dirty="0">
                <a:latin typeface="Arial" panose="020B0604020202020204" pitchFamily="34" charset="0"/>
                <a:cs typeface="Arial" panose="020B0604020202020204" pitchFamily="34" charset="0"/>
              </a:rPr>
              <a:t>A list of examples (see next slide) that may be used to demonstrate </a:t>
            </a:r>
            <a:r>
              <a:rPr lang="en-US" sz="2100" i="1" dirty="0">
                <a:latin typeface="Arial" panose="020B0604020202020204" pitchFamily="34" charset="0"/>
                <a:cs typeface="Arial" panose="020B0604020202020204" pitchFamily="34" charset="0"/>
              </a:rPr>
              <a:t>excellence</a:t>
            </a:r>
            <a:r>
              <a:rPr lang="en-US" sz="2100" dirty="0">
                <a:latin typeface="Arial" panose="020B0604020202020204" pitchFamily="34" charset="0"/>
                <a:cs typeface="Arial" panose="020B0604020202020204" pitchFamily="34" charset="0"/>
              </a:rPr>
              <a:t> (</a:t>
            </a:r>
            <a:r>
              <a:rPr lang="en-US" sz="2100" b="1" dirty="0">
                <a:latin typeface="Arial" panose="020B0604020202020204" pitchFamily="34" charset="0"/>
                <a:cs typeface="Arial" panose="020B0604020202020204" pitchFamily="34" charset="0"/>
              </a:rPr>
              <a:t>or</a:t>
            </a:r>
            <a:r>
              <a:rPr lang="en-US" sz="2100" dirty="0">
                <a:latin typeface="Arial" panose="020B0604020202020204" pitchFamily="34" charset="0"/>
                <a:cs typeface="Arial" panose="020B0604020202020204" pitchFamily="34" charset="0"/>
              </a:rPr>
              <a:t> </a:t>
            </a:r>
            <a:r>
              <a:rPr lang="en-US" sz="2100" i="1" dirty="0">
                <a:latin typeface="Arial" panose="020B0604020202020204" pitchFamily="34" charset="0"/>
                <a:cs typeface="Arial" panose="020B0604020202020204" pitchFamily="34" charset="0"/>
              </a:rPr>
              <a:t>significant achievement</a:t>
            </a:r>
            <a:r>
              <a:rPr lang="en-US" sz="2100" dirty="0">
                <a:latin typeface="Arial" panose="020B0604020202020204" pitchFamily="34" charset="0"/>
                <a:cs typeface="Arial" panose="020B0604020202020204" pitchFamily="34" charset="0"/>
              </a:rPr>
              <a:t>) in </a:t>
            </a:r>
            <a:r>
              <a:rPr lang="en-US" sz="2100" dirty="0" smtClean="0">
                <a:latin typeface="Arial" panose="020B0604020202020204" pitchFamily="34" charset="0"/>
                <a:cs typeface="Arial" panose="020B0604020202020204" pitchFamily="34" charset="0"/>
              </a:rPr>
              <a:t>service </a:t>
            </a:r>
            <a:r>
              <a:rPr lang="en-US" sz="2100" dirty="0">
                <a:latin typeface="Arial" panose="020B0604020202020204" pitchFamily="34" charset="0"/>
                <a:cs typeface="Arial" panose="020B0604020202020204" pitchFamily="34" charset="0"/>
              </a:rPr>
              <a:t>is located in the </a:t>
            </a:r>
            <a:r>
              <a:rPr lang="en-US" sz="2100" dirty="0" smtClean="0">
                <a:latin typeface="Arial" panose="020B0604020202020204" pitchFamily="34" charset="0"/>
                <a:cs typeface="Arial" panose="020B0604020202020204" pitchFamily="34" charset="0"/>
              </a:rPr>
              <a:t>Service </a:t>
            </a:r>
            <a:r>
              <a:rPr lang="en-US" sz="2100" dirty="0">
                <a:latin typeface="Arial" panose="020B0604020202020204" pitchFamily="34" charset="0"/>
                <a:cs typeface="Arial" panose="020B0604020202020204" pitchFamily="34" charset="0"/>
              </a:rPr>
              <a:t>folder in the CHP P&amp;T </a:t>
            </a:r>
            <a:r>
              <a:rPr lang="en-US" sz="2100" dirty="0" smtClean="0">
                <a:latin typeface="Arial" panose="020B0604020202020204" pitchFamily="34" charset="0"/>
                <a:cs typeface="Arial" panose="020B0604020202020204" pitchFamily="34" charset="0"/>
              </a:rPr>
              <a:t>Database</a:t>
            </a:r>
            <a:r>
              <a:rPr lang="en-US" sz="2100" dirty="0">
                <a:latin typeface="Arial" panose="020B0604020202020204" pitchFamily="34" charset="0"/>
                <a:cs typeface="Arial" panose="020B0604020202020204" pitchFamily="34" charset="0"/>
              </a:rPr>
              <a:t>. If </a:t>
            </a:r>
            <a:r>
              <a:rPr lang="en-US" sz="2100" dirty="0" smtClean="0">
                <a:latin typeface="Arial" panose="020B0604020202020204" pitchFamily="34" charset="0"/>
                <a:cs typeface="Arial" panose="020B0604020202020204" pitchFamily="34" charset="0"/>
              </a:rPr>
              <a:t>service </a:t>
            </a:r>
            <a:r>
              <a:rPr lang="en-US" sz="2100" dirty="0">
                <a:latin typeface="Arial" panose="020B0604020202020204" pitchFamily="34" charset="0"/>
                <a:cs typeface="Arial" panose="020B0604020202020204" pitchFamily="34" charset="0"/>
              </a:rPr>
              <a:t>is an area where you are indicating you have achieved </a:t>
            </a:r>
            <a:r>
              <a:rPr lang="en-US" sz="2100" i="1" dirty="0">
                <a:latin typeface="Arial" panose="020B0604020202020204" pitchFamily="34" charset="0"/>
                <a:cs typeface="Arial" panose="020B0604020202020204" pitchFamily="34" charset="0"/>
              </a:rPr>
              <a:t>excellence</a:t>
            </a:r>
            <a:r>
              <a:rPr lang="en-US" sz="2100" dirty="0">
                <a:latin typeface="Arial" panose="020B0604020202020204" pitchFamily="34" charset="0"/>
                <a:cs typeface="Arial" panose="020B0604020202020204" pitchFamily="34" charset="0"/>
              </a:rPr>
              <a:t>, your narrative should be directed toward describing how your accomplishments contributed to demonstrating </a:t>
            </a:r>
            <a:r>
              <a:rPr lang="en-US" sz="2100" i="1" dirty="0">
                <a:latin typeface="Arial" panose="020B0604020202020204" pitchFamily="34" charset="0"/>
                <a:cs typeface="Arial" panose="020B0604020202020204" pitchFamily="34" charset="0"/>
              </a:rPr>
              <a:t>excellence</a:t>
            </a:r>
            <a:r>
              <a:rPr lang="en-US" sz="2100" dirty="0">
                <a:latin typeface="Arial" panose="020B0604020202020204" pitchFamily="34" charset="0"/>
                <a:cs typeface="Arial" panose="020B0604020202020204" pitchFamily="34" charset="0"/>
              </a:rPr>
              <a:t>, only, </a:t>
            </a:r>
            <a:r>
              <a:rPr lang="en-US" sz="2100" i="1" dirty="0">
                <a:latin typeface="Arial" panose="020B0604020202020204" pitchFamily="34" charset="0"/>
                <a:cs typeface="Arial" panose="020B0604020202020204" pitchFamily="34" charset="0"/>
              </a:rPr>
              <a:t>and not significant achievement</a:t>
            </a:r>
            <a:r>
              <a:rPr lang="en-US" sz="2100" dirty="0">
                <a:latin typeface="Arial" panose="020B0604020202020204" pitchFamily="34" charset="0"/>
                <a:cs typeface="Arial" panose="020B0604020202020204" pitchFamily="34" charset="0"/>
              </a:rPr>
              <a:t>. </a:t>
            </a:r>
            <a:endParaRPr lang="en-US" sz="2100" dirty="0" smtClean="0">
              <a:latin typeface="Arial" panose="020B0604020202020204" pitchFamily="34" charset="0"/>
              <a:cs typeface="Arial" panose="020B0604020202020204" pitchFamily="34" charset="0"/>
            </a:endParaRPr>
          </a:p>
          <a:p>
            <a:pPr>
              <a:buSzPct val="125000"/>
            </a:pPr>
            <a:endParaRPr lang="en-US" sz="2100" dirty="0">
              <a:latin typeface="Arial" panose="020B0604020202020204" pitchFamily="34" charset="0"/>
              <a:cs typeface="Arial" panose="020B0604020202020204" pitchFamily="34" charset="0"/>
            </a:endParaRPr>
          </a:p>
          <a:p>
            <a:pPr marL="342900" indent="-342900">
              <a:buSzPct val="125000"/>
              <a:buFont typeface="Arial" panose="020B0604020202020204" pitchFamily="34" charset="0"/>
              <a:buChar char="•"/>
            </a:pPr>
            <a:r>
              <a:rPr lang="en-US" sz="2100" dirty="0" smtClean="0">
                <a:latin typeface="Arial" panose="020B0604020202020204" pitchFamily="34" charset="0"/>
                <a:cs typeface="Arial" panose="020B0604020202020204" pitchFamily="34" charset="0"/>
              </a:rPr>
              <a:t>The </a:t>
            </a:r>
            <a:r>
              <a:rPr lang="en-US" sz="2100" dirty="0">
                <a:latin typeface="Arial" panose="020B0604020202020204" pitchFamily="34" charset="0"/>
                <a:cs typeface="Arial" panose="020B0604020202020204" pitchFamily="34" charset="0"/>
              </a:rPr>
              <a:t>list of examples may help you to identify your areas of </a:t>
            </a:r>
            <a:r>
              <a:rPr lang="en-US" sz="2100" dirty="0" smtClean="0">
                <a:latin typeface="Arial" panose="020B0604020202020204" pitchFamily="34" charset="0"/>
                <a:cs typeface="Arial" panose="020B0604020202020204" pitchFamily="34" charset="0"/>
              </a:rPr>
              <a:t>strength.</a:t>
            </a:r>
          </a:p>
          <a:p>
            <a:pPr marL="342900" indent="-342900">
              <a:buSzPct val="1250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342900" indent="-342900">
              <a:buSzPct val="125000"/>
              <a:buFont typeface="Arial" panose="020B0604020202020204" pitchFamily="34" charset="0"/>
              <a:buChar char="•"/>
            </a:pPr>
            <a:r>
              <a:rPr lang="en-US" sz="2100" dirty="0" smtClean="0">
                <a:latin typeface="Arial" panose="020B0604020202020204" pitchFamily="34" charset="0"/>
                <a:cs typeface="Arial" panose="020B0604020202020204" pitchFamily="34" charset="0"/>
              </a:rPr>
              <a:t>Within </a:t>
            </a:r>
            <a:r>
              <a:rPr lang="en-US" sz="2100" dirty="0">
                <a:latin typeface="Arial" panose="020B0604020202020204" pitchFamily="34" charset="0"/>
                <a:cs typeface="Arial" panose="020B0604020202020204" pitchFamily="34" charset="0"/>
              </a:rPr>
              <a:t>your narrative, do not make the P&amp;T committee hunt for your </a:t>
            </a:r>
            <a:r>
              <a:rPr lang="en-US" sz="2100" dirty="0" smtClean="0">
                <a:latin typeface="Arial" panose="020B0604020202020204" pitchFamily="34" charset="0"/>
                <a:cs typeface="Arial" panose="020B0604020202020204" pitchFamily="34" charset="0"/>
              </a:rPr>
              <a:t>evidence.  State </a:t>
            </a:r>
            <a:r>
              <a:rPr lang="en-US" sz="2100" dirty="0">
                <a:latin typeface="Arial" panose="020B0604020202020204" pitchFamily="34" charset="0"/>
                <a:cs typeface="Arial" panose="020B0604020202020204" pitchFamily="34" charset="0"/>
              </a:rPr>
              <a:t>it clearly with detailed descriptions, dates, </a:t>
            </a:r>
            <a:r>
              <a:rPr lang="en-US" sz="2100" dirty="0" smtClean="0">
                <a:latin typeface="Arial" panose="020B0604020202020204" pitchFamily="34" charset="0"/>
                <a:cs typeface="Arial" panose="020B0604020202020204" pitchFamily="34" charset="0"/>
              </a:rPr>
              <a:t>evidence</a:t>
            </a:r>
            <a:r>
              <a:rPr lang="en-US" sz="2100" dirty="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etc.</a:t>
            </a:r>
          </a:p>
          <a:p>
            <a:pPr marL="342900" indent="-342900">
              <a:buSzPct val="1250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a:p>
            <a:pPr marL="342900" indent="-342900">
              <a:buSzPct val="125000"/>
              <a:buFont typeface="Arial" panose="020B0604020202020204" pitchFamily="34" charset="0"/>
              <a:buChar char="•"/>
            </a:pPr>
            <a:r>
              <a:rPr lang="en-US" sz="2100" dirty="0" smtClean="0">
                <a:latin typeface="Arial" panose="020B0604020202020204" pitchFamily="34" charset="0"/>
                <a:cs typeface="Arial" panose="020B0604020202020204" pitchFamily="34" charset="0"/>
              </a:rPr>
              <a:t>In </a:t>
            </a:r>
            <a:r>
              <a:rPr lang="en-US" sz="2100" dirty="0">
                <a:latin typeface="Arial" panose="020B0604020202020204" pitchFamily="34" charset="0"/>
                <a:cs typeface="Arial" panose="020B0604020202020204" pitchFamily="34" charset="0"/>
              </a:rPr>
              <a:t>all instances, </a:t>
            </a:r>
            <a:r>
              <a:rPr lang="en-US" sz="2100" b="1" dirty="0">
                <a:latin typeface="Arial" panose="020B0604020202020204" pitchFamily="34" charset="0"/>
                <a:cs typeface="Arial" panose="020B0604020202020204" pitchFamily="34" charset="0"/>
              </a:rPr>
              <a:t>quality</a:t>
            </a:r>
            <a:r>
              <a:rPr lang="en-US" sz="2100" dirty="0">
                <a:latin typeface="Arial" panose="020B0604020202020204" pitchFamily="34" charset="0"/>
                <a:cs typeface="Arial" panose="020B0604020202020204" pitchFamily="34" charset="0"/>
              </a:rPr>
              <a:t> and </a:t>
            </a:r>
            <a:r>
              <a:rPr lang="en-US" sz="2100" b="1" dirty="0">
                <a:latin typeface="Arial" panose="020B0604020202020204" pitchFamily="34" charset="0"/>
                <a:cs typeface="Arial" panose="020B0604020202020204" pitchFamily="34" charset="0"/>
              </a:rPr>
              <a:t>impact</a:t>
            </a:r>
            <a:r>
              <a:rPr lang="en-US" sz="2100" dirty="0">
                <a:latin typeface="Arial" panose="020B0604020202020204" pitchFamily="34" charset="0"/>
                <a:cs typeface="Arial" panose="020B0604020202020204" pitchFamily="34" charset="0"/>
              </a:rPr>
              <a:t> of </a:t>
            </a:r>
            <a:r>
              <a:rPr lang="en-US" sz="2100" dirty="0" smtClean="0">
                <a:latin typeface="Arial" panose="020B0604020202020204" pitchFamily="34" charset="0"/>
                <a:cs typeface="Arial" panose="020B0604020202020204" pitchFamily="34" charset="0"/>
              </a:rPr>
              <a:t>service </a:t>
            </a:r>
            <a:r>
              <a:rPr lang="en-US" sz="2100" dirty="0">
                <a:latin typeface="Arial" panose="020B0604020202020204" pitchFamily="34" charset="0"/>
                <a:cs typeface="Arial" panose="020B0604020202020204" pitchFamily="34" charset="0"/>
              </a:rPr>
              <a:t>are key considerations in promotion and tenure.</a:t>
            </a:r>
          </a:p>
        </p:txBody>
      </p:sp>
      <p:sp>
        <p:nvSpPr>
          <p:cNvPr id="3" name="TextBox 2"/>
          <p:cNvSpPr txBox="1"/>
          <p:nvPr/>
        </p:nvSpPr>
        <p:spPr>
          <a:xfrm>
            <a:off x="2971800" y="152400"/>
            <a:ext cx="6477000" cy="646331"/>
          </a:xfrm>
          <a:prstGeom prst="rect">
            <a:avLst/>
          </a:prstGeom>
          <a:noFill/>
        </p:spPr>
        <p:txBody>
          <a:bodyPr wrap="square" rtlCol="0">
            <a:spAutoFit/>
          </a:bodyPr>
          <a:lstStyle/>
          <a:p>
            <a:r>
              <a:rPr lang="en-US" sz="3600" dirty="0" smtClean="0">
                <a:solidFill>
                  <a:srgbClr val="C00000"/>
                </a:solidFill>
                <a:latin typeface="Arial" panose="020B0604020202020204" pitchFamily="34" charset="0"/>
                <a:cs typeface="Arial" panose="020B0604020202020204" pitchFamily="34" charset="0"/>
              </a:rPr>
              <a:t>Examples of Service Activities</a:t>
            </a:r>
            <a:endParaRPr lang="en-US" sz="36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8278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UAM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AMS – Gra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UAMS – 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6204</TotalTime>
  <Words>1332</Words>
  <Application>Microsoft Office PowerPoint</Application>
  <PresentationFormat>Widescreen</PresentationFormat>
  <Paragraphs>143</Paragraphs>
  <Slides>18</Slides>
  <Notes>6</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18</vt:i4>
      </vt:variant>
    </vt:vector>
  </HeadingPairs>
  <TitlesOfParts>
    <vt:vector size="28" baseType="lpstr">
      <vt:lpstr>Arial</vt:lpstr>
      <vt:lpstr>Calibri</vt:lpstr>
      <vt:lpstr>Courier New</vt:lpstr>
      <vt:lpstr>UAMS</vt:lpstr>
      <vt:lpstr>UAMS – Gray</vt:lpstr>
      <vt:lpstr>UAMS – Red</vt:lpstr>
      <vt:lpstr>Custom Design</vt:lpstr>
      <vt:lpstr>1_Custom Design</vt:lpstr>
      <vt:lpstr>2_Custom Design</vt:lpstr>
      <vt:lpstr>3_Custom Design</vt:lpstr>
      <vt:lpstr>College of Health Professions Promotion and/or Tenure Portfolio Preparation Workshop </vt:lpstr>
      <vt:lpstr>This section provides examples to help communicate accomplishments in service in accordance with CHP P&amp;T guidelines.  </vt:lpstr>
      <vt:lpstr>PowerPoint Presentation</vt:lpstr>
      <vt:lpstr>Service – Program Or Department</vt:lpstr>
      <vt:lpstr>Service - College Level </vt:lpstr>
      <vt:lpstr>Service – University Level</vt:lpstr>
      <vt:lpstr>Service – State &amp; Local Level</vt:lpstr>
      <vt:lpstr>Service – National Or International Level</vt:lpstr>
      <vt:lpstr>PowerPoint Presentation</vt:lpstr>
      <vt:lpstr>PowerPoint Presentation</vt:lpstr>
      <vt:lpstr>Service Narrative</vt:lpstr>
      <vt:lpstr>PowerPoint Presentation</vt:lpstr>
      <vt:lpstr>Example of Service Activity Narrative – University Level</vt:lpstr>
      <vt:lpstr>Examples of Service Activity Narrative – National Level</vt:lpstr>
      <vt:lpstr>Examples of Service Activity Narrative – National Level</vt:lpstr>
      <vt:lpstr>Collegiality in P &amp; T (specific to guidance in the 2017 CHP P&amp;T Guidelines)</vt:lpstr>
      <vt:lpstr>Service Folder</vt:lpstr>
      <vt:lpstr>CHP P&amp;T Database Service Folder Contents </vt:lpstr>
    </vt:vector>
  </TitlesOfParts>
  <Company>UAMS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Photography</dc:title>
  <dc:creator>sam</dc:creator>
  <cp:lastModifiedBy>Phelps, Joshua A</cp:lastModifiedBy>
  <cp:revision>82</cp:revision>
  <cp:lastPrinted>2015-09-23T19:12:53Z</cp:lastPrinted>
  <dcterms:created xsi:type="dcterms:W3CDTF">2012-06-27T20:39:58Z</dcterms:created>
  <dcterms:modified xsi:type="dcterms:W3CDTF">2020-04-17T21:48:15Z</dcterms:modified>
</cp:coreProperties>
</file>