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</p:sldMasterIdLst>
  <p:notesMasterIdLst>
    <p:notesMasterId r:id="rId30"/>
  </p:notesMasterIdLst>
  <p:sldIdLst>
    <p:sldId id="258" r:id="rId8"/>
    <p:sldId id="259" r:id="rId9"/>
    <p:sldId id="260" r:id="rId10"/>
    <p:sldId id="282" r:id="rId11"/>
    <p:sldId id="261" r:id="rId12"/>
    <p:sldId id="264" r:id="rId13"/>
    <p:sldId id="263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80" r:id="rId26"/>
    <p:sldId id="276" r:id="rId27"/>
    <p:sldId id="281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elps, Joshua A" initials="PJA" lastIdx="1" clrIdx="0">
    <p:extLst>
      <p:ext uri="{19B8F6BF-5375-455C-9EA6-DF929625EA0E}">
        <p15:presenceInfo xmlns:p15="http://schemas.microsoft.com/office/powerpoint/2012/main" userId="S-1-5-21-45967694-370826977-176895030-154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30C33"/>
    <a:srgbClr val="80807C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52" autoAdjust="0"/>
  </p:normalViewPr>
  <p:slideViewPr>
    <p:cSldViewPr showGuides="1">
      <p:cViewPr varScale="1">
        <p:scale>
          <a:sx n="87" d="100"/>
          <a:sy n="87" d="100"/>
        </p:scale>
        <p:origin x="78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1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6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4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62400" y="838200"/>
            <a:ext cx="6858000" cy="2362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College of Health Professions</a:t>
            </a:r>
            <a:br>
              <a:rPr lang="en-US" b="1" dirty="0" smtClean="0"/>
            </a:br>
            <a:r>
              <a:rPr lang="en-US" b="1" dirty="0" smtClean="0"/>
              <a:t>Promotion and/or Tenure Portfolio Preparation Workshop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92600" y="2983230"/>
            <a:ext cx="6197600" cy="19049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CHP P&amp;T Committee Members: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Tony Baker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Theresa </a:t>
            </a:r>
            <a:r>
              <a:rPr lang="en-US" dirty="0">
                <a:solidFill>
                  <a:schemeClr val="tx1"/>
                </a:solidFill>
              </a:rPr>
              <a:t>Gramlich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Tiffany Huitt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Josh </a:t>
            </a:r>
            <a:r>
              <a:rPr lang="en-US" smtClean="0">
                <a:solidFill>
                  <a:schemeClr val="tx1"/>
                </a:solidFill>
              </a:rPr>
              <a:t>Phelps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Katy Warren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Mark Zoeller</a:t>
            </a:r>
          </a:p>
        </p:txBody>
      </p:sp>
    </p:spTree>
    <p:extLst>
      <p:ext uri="{BB962C8B-B14F-4D97-AF65-F5344CB8AC3E}">
        <p14:creationId xmlns:p14="http://schemas.microsoft.com/office/powerpoint/2010/main" val="2672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9066" y="1295400"/>
            <a:ext cx="12162934" cy="51816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Creates new curriculum and/or courses with a majority of new content (not merely by combining existing courses).</a:t>
            </a:r>
            <a:r>
              <a:rPr lang="en-US" sz="1600" b="1" dirty="0">
                <a:solidFill>
                  <a:prstClr val="black"/>
                </a:solidFill>
              </a:rPr>
              <a:t> (this would be the heading in the </a:t>
            </a:r>
            <a:r>
              <a:rPr lang="en-US" sz="1600" b="1" dirty="0" smtClean="0">
                <a:solidFill>
                  <a:prstClr val="black"/>
                </a:solidFill>
              </a:rPr>
              <a:t>narrative)</a:t>
            </a:r>
            <a:endParaRPr lang="en-US" sz="28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List what course(s) with dates created.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Why were new courses developed (etc.)?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What was the impact of creating those new courses?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800" dirty="0" smtClean="0"/>
              <a:t>Created courses that filled gaps in program curriculum?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800" dirty="0" smtClean="0"/>
              <a:t>Created courses that are not offered in similar programs in the state?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800" dirty="0" smtClean="0"/>
              <a:t>Created courses that enhanced the student experience?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evidence?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5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04800" y="1143000"/>
            <a:ext cx="11582400" cy="48768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Integrates educational theories into curriculum and course-related activities.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(this would be the heading in the narrative)</a:t>
            </a:r>
            <a:endParaRPr lang="en-US" sz="32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List new theories utilized and describe how they were applied.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eference/cite sources to support use of theory.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What was the impact of the integration of educational theories into the curriculum?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Provided more </a:t>
            </a:r>
            <a:r>
              <a:rPr lang="en-US" sz="2800" dirty="0"/>
              <a:t>informed decisions around the design, development and delivery of </a:t>
            </a:r>
            <a:r>
              <a:rPr lang="en-US" sz="2800" dirty="0" smtClean="0"/>
              <a:t>learning(?).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Evidence demonstrating this impact?</a:t>
            </a:r>
          </a:p>
          <a:p>
            <a:pPr marL="2743200" lvl="6" indent="0">
              <a:buNone/>
            </a:pPr>
            <a:endParaRPr lang="en-US" sz="3000" dirty="0" smtClean="0"/>
          </a:p>
          <a:p>
            <a:pPr lvl="5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5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46100" y="1295400"/>
            <a:ext cx="11353800" cy="51816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Makes important contributions to course and curriculum development, implementation, and evaluation.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(this would be the heading in the </a:t>
            </a:r>
            <a:r>
              <a:rPr lang="en-US" sz="1500" b="1" dirty="0" smtClean="0">
                <a:solidFill>
                  <a:prstClr val="black"/>
                </a:solidFill>
              </a:rPr>
              <a:t>narrative)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Describe the contributions (extent of contributions) to courses developed and/or implemented and include time spent and dates.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What was the impact of the contribution (“</a:t>
            </a:r>
            <a:r>
              <a:rPr lang="en-US" sz="2800" i="1" dirty="0" smtClean="0"/>
              <a:t>so what?</a:t>
            </a:r>
            <a:r>
              <a:rPr lang="en-US" sz="2800" dirty="0" smtClean="0"/>
              <a:t>” factor)?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Led to improved evaluation of courses?</a:t>
            </a:r>
            <a:endParaRPr lang="en-US" sz="3000" dirty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000" dirty="0" smtClean="0"/>
              <a:t>Evidence?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Included elements that have not been taught before?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000" dirty="0" smtClean="0"/>
              <a:t>What was the benefit?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Developed online components?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000" dirty="0" smtClean="0"/>
              <a:t>What was the benefit/impact?</a:t>
            </a:r>
          </a:p>
        </p:txBody>
      </p:sp>
    </p:spTree>
    <p:extLst>
      <p:ext uri="{BB962C8B-B14F-4D97-AF65-F5344CB8AC3E}">
        <p14:creationId xmlns:p14="http://schemas.microsoft.com/office/powerpoint/2010/main" val="574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90600" y="12192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Successfully mentors students. </a:t>
            </a:r>
            <a:r>
              <a:rPr lang="en-US" sz="1600" b="1" dirty="0">
                <a:solidFill>
                  <a:prstClr val="black"/>
                </a:solidFill>
              </a:rPr>
              <a:t>(this would be the heading in the </a:t>
            </a:r>
            <a:r>
              <a:rPr lang="en-US" sz="1600" b="1" dirty="0" smtClean="0">
                <a:solidFill>
                  <a:prstClr val="black"/>
                </a:solidFill>
              </a:rPr>
              <a:t>narrative)</a:t>
            </a:r>
            <a:endParaRPr lang="en-US" sz="16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As with faculty mentoring</a:t>
            </a:r>
            <a:r>
              <a:rPr lang="en-US" sz="2800" dirty="0"/>
              <a:t>, </a:t>
            </a:r>
            <a:r>
              <a:rPr lang="en-US" sz="2800" dirty="0" smtClean="0"/>
              <a:t>give </a:t>
            </a:r>
            <a:r>
              <a:rPr lang="en-US" sz="2800" dirty="0"/>
              <a:t>objectives, document 	</a:t>
            </a:r>
            <a:r>
              <a:rPr lang="en-US" sz="2800" dirty="0" smtClean="0"/>
              <a:t>                 	time </a:t>
            </a:r>
            <a:r>
              <a:rPr lang="en-US" sz="2800" dirty="0"/>
              <a:t>line.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want to demonstrate how this affected </a:t>
            </a:r>
            <a:r>
              <a:rPr lang="en-US" sz="2800" dirty="0" smtClean="0"/>
              <a:t>the students being </a:t>
            </a:r>
            <a:r>
              <a:rPr lang="en-US" sz="2800" dirty="0"/>
              <a:t>mentored</a:t>
            </a:r>
            <a:r>
              <a:rPr lang="en-US" sz="2800" dirty="0" smtClean="0"/>
              <a:t>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Abstract submissions (?)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Poster presentations (?)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Improved student performance (?)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Successfully meet program milestones (?)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Etc.</a:t>
            </a:r>
            <a:endParaRPr lang="en-US" sz="28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5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33400" y="1371600"/>
            <a:ext cx="11506200" cy="50292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Implements innovative instructional strategies.</a:t>
            </a:r>
            <a:r>
              <a:rPr lang="en-US" sz="1500" b="1" dirty="0">
                <a:solidFill>
                  <a:prstClr val="black"/>
                </a:solidFill>
              </a:rPr>
              <a:t> (this would be the heading in the narrative)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Such as multi-media program, problem-based learning, etc.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Answer the </a:t>
            </a:r>
            <a:r>
              <a:rPr lang="en-US" sz="2800" i="1" dirty="0" smtClean="0"/>
              <a:t>why</a:t>
            </a:r>
            <a:r>
              <a:rPr lang="en-US" sz="2800" dirty="0" smtClean="0"/>
              <a:t> </a:t>
            </a:r>
            <a:r>
              <a:rPr lang="en-US" sz="2800" dirty="0"/>
              <a:t>behind </a:t>
            </a:r>
            <a:r>
              <a:rPr lang="en-US" sz="2800" dirty="0" smtClean="0"/>
              <a:t>the implementation </a:t>
            </a:r>
            <a:r>
              <a:rPr lang="en-US" sz="2800" dirty="0"/>
              <a:t>of the innovative instructional </a:t>
            </a:r>
            <a:r>
              <a:rPr lang="en-US" sz="2800" dirty="0" smtClean="0"/>
              <a:t>strategies.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What was impact </a:t>
            </a:r>
            <a:r>
              <a:rPr lang="en-US" sz="2800" dirty="0"/>
              <a:t>resulting from the implementation of the innovative instructional strategies?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71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208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09600" y="838200"/>
            <a:ext cx="11582400" cy="56388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Consistently and effectively contributes to program planning, implementation, and evaluation.</a:t>
            </a:r>
            <a:r>
              <a:rPr lang="en-US" sz="1500" b="1" dirty="0">
                <a:solidFill>
                  <a:prstClr val="black"/>
                </a:solidFill>
              </a:rPr>
              <a:t> (this would be the heading in the narrative)</a:t>
            </a:r>
            <a:endParaRPr lang="en-US" sz="28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Give examples such as consulting, invited to give lectures and/or presentations, etc.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Any lecture/presentation evaluation/feedback?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400" dirty="0" smtClean="0"/>
              <a:t>If invited to give a lecture/presentation, bring your own evaluation forms for the audience to complete (in case one is not provided for you).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400" dirty="0" smtClean="0"/>
              <a:t>Include evaluation data in your narrative.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i="1" dirty="0" smtClean="0"/>
              <a:t>Consistently </a:t>
            </a:r>
            <a:r>
              <a:rPr lang="en-US" sz="2800" dirty="0" smtClean="0"/>
              <a:t>implies “more than once”, so give dates (and locations, etc.).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219200"/>
            <a:ext cx="11582400" cy="5486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Develops effective collaborative interdisciplinary relationships within the College and/or with others.</a:t>
            </a:r>
            <a:r>
              <a:rPr lang="en-US" sz="1500" b="1" dirty="0">
                <a:solidFill>
                  <a:prstClr val="black"/>
                </a:solidFill>
              </a:rPr>
              <a:t> (this would be the heading in the narrative</a:t>
            </a:r>
            <a:r>
              <a:rPr lang="en-US" sz="1500" b="1" dirty="0" smtClean="0">
                <a:solidFill>
                  <a:prstClr val="black"/>
                </a:solidFill>
              </a:rPr>
              <a:t>)</a:t>
            </a:r>
            <a:endParaRPr lang="en-US" sz="28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Give examples such as working with IPE, 12th Street or other venues.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What made the collaborative relationships effective?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Describe the “</a:t>
            </a:r>
            <a:r>
              <a:rPr lang="en-US" sz="2800" i="1" dirty="0" smtClean="0"/>
              <a:t>so what?</a:t>
            </a:r>
            <a:r>
              <a:rPr lang="en-US" sz="2800" dirty="0" smtClean="0"/>
              <a:t>” factor behind the development of the collaborative relationships.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4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28600" y="674912"/>
            <a:ext cx="11963400" cy="61722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Example: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b="1" dirty="0" smtClean="0"/>
              <a:t>Consistently applies current research and theory development in classroom and/or clinical teaching.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(this would be the heading in the narrative)</a:t>
            </a:r>
            <a:endParaRPr lang="en-US" sz="2800" b="1" dirty="0">
              <a:solidFill>
                <a:prstClr val="black"/>
              </a:solidFill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600" dirty="0" smtClean="0"/>
              <a:t>Describe the research and theory development and how </a:t>
            </a:r>
            <a:r>
              <a:rPr lang="en-US" sz="2600" dirty="0"/>
              <a:t>they were applied.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400" dirty="0" smtClean="0"/>
              <a:t>Reference/cite </a:t>
            </a:r>
            <a:r>
              <a:rPr lang="en-US" sz="2400" dirty="0"/>
              <a:t>sources to support </a:t>
            </a:r>
            <a:r>
              <a:rPr lang="en-US" sz="2400" dirty="0" smtClean="0"/>
              <a:t>use/application.</a:t>
            </a:r>
            <a:endParaRPr lang="en-US" sz="24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600" dirty="0"/>
              <a:t>What was the impact </a:t>
            </a:r>
            <a:r>
              <a:rPr lang="en-US" sz="2600" dirty="0" smtClean="0"/>
              <a:t>of the use/application in classroom and/or clinical teaching?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400" dirty="0" smtClean="0"/>
              <a:t>Provided exposure to innovative profession-specific practices (?).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400" dirty="0" smtClean="0"/>
              <a:t>Evidence demonstrating </a:t>
            </a:r>
            <a:r>
              <a:rPr lang="en-US" sz="2400" dirty="0"/>
              <a:t>impact?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600" dirty="0" smtClean="0"/>
              <a:t>Again, </a:t>
            </a:r>
            <a:r>
              <a:rPr lang="en-US" sz="2600" i="1" dirty="0" smtClean="0"/>
              <a:t>consistently</a:t>
            </a:r>
            <a:r>
              <a:rPr lang="en-US" sz="2600" dirty="0" smtClean="0"/>
              <a:t> implies “more than once”, so be sure to address this aspect of the accomplishment.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2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886"/>
            <a:ext cx="11506200" cy="609599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A30C33"/>
                </a:solidFill>
              </a:rPr>
              <a:t>Collegiality in P &amp; T</a:t>
            </a:r>
            <a:br>
              <a:rPr lang="en-US" sz="3800" dirty="0" smtClean="0">
                <a:solidFill>
                  <a:srgbClr val="A30C33"/>
                </a:solidFill>
              </a:rPr>
            </a:br>
            <a:r>
              <a:rPr lang="en-US" sz="2800" dirty="0" smtClean="0">
                <a:solidFill>
                  <a:srgbClr val="A30C33"/>
                </a:solidFill>
              </a:rPr>
              <a:t>(specific to guidance in the 2017 CHP P&amp;T Guidelines)</a:t>
            </a:r>
            <a:endParaRPr lang="en-US" sz="28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1219200"/>
            <a:ext cx="11506200" cy="46482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Defined as collaborating with other members of the faculty and administration;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speaking in a professional and respectful manner toward others;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agreeing to serve and performing tasks for the good of the group;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following through on professional tasks, meeting deadlines, and carrying out all relevant responsibilities;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respecting the decision-making processes of the unit; communicating with others respectfully;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and relating to others in ways that are constructive, supportive, and professional.</a:t>
            </a:r>
            <a:endParaRPr lang="en-US" sz="32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26570" y="1752601"/>
            <a:ext cx="11887201" cy="51053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Demonstrating collegiality is important in all three areas: teaching, scholarship, and service.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Evidence of collegiality for the purposes of promotion and tenure may be demonstrated in numerous ways: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annual </a:t>
            </a:r>
            <a:r>
              <a:rPr lang="en-US" sz="2800" dirty="0"/>
              <a:t>performance evaluations, peer and student evaluations, testimonials and letters of support, offers </a:t>
            </a:r>
            <a:r>
              <a:rPr lang="en-US" sz="2800" dirty="0" smtClean="0"/>
              <a:t>to lead committees</a:t>
            </a:r>
            <a:r>
              <a:rPr lang="en-US" sz="2800" dirty="0"/>
              <a:t>, task groups, etc.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11506200" cy="609599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A30C33"/>
                </a:solidFill>
              </a:rPr>
              <a:t>Collegiality in P &amp; T</a:t>
            </a:r>
            <a:br>
              <a:rPr lang="en-US" sz="3800" dirty="0" smtClean="0">
                <a:solidFill>
                  <a:srgbClr val="A30C33"/>
                </a:solidFill>
              </a:rPr>
            </a:br>
            <a:r>
              <a:rPr lang="en-US" sz="2800" dirty="0" smtClean="0">
                <a:solidFill>
                  <a:srgbClr val="A30C33"/>
                </a:solidFill>
              </a:rPr>
              <a:t>(specific to guidance in the 2017 CHP P&amp;T Guidelines)</a:t>
            </a:r>
            <a:endParaRPr lang="en-US" sz="2800" dirty="0">
              <a:solidFill>
                <a:srgbClr val="A30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A30C33"/>
                </a:solidFill>
              </a:rPr>
              <a:t>Teaching</a:t>
            </a:r>
            <a:endParaRPr lang="en-US" sz="4800" dirty="0">
              <a:solidFill>
                <a:srgbClr val="A30C33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2472"/>
          <a:stretch>
            <a:fillRect/>
          </a:stretch>
        </p:blipFill>
        <p:spPr>
          <a:xfrm>
            <a:off x="3189817" y="533400"/>
            <a:ext cx="6934200" cy="3900488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by Katy Warren and Mark Zoeller</a:t>
            </a:r>
          </a:p>
        </p:txBody>
      </p:sp>
    </p:spTree>
    <p:extLst>
      <p:ext uri="{BB962C8B-B14F-4D97-AF65-F5344CB8AC3E}">
        <p14:creationId xmlns:p14="http://schemas.microsoft.com/office/powerpoint/2010/main" val="40755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52400"/>
            <a:ext cx="46482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Folder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143000"/>
            <a:ext cx="11887200" cy="5029200"/>
          </a:xfrm>
        </p:spPr>
        <p:txBody>
          <a:bodyPr>
            <a:normAutofit/>
          </a:bodyPr>
          <a:lstStyle/>
          <a:p>
            <a:pPr marL="173037" lvl="1" indent="0">
              <a:buNone/>
            </a:pPr>
            <a:r>
              <a:rPr lang="en-US" sz="3200" b="1" dirty="0" smtClean="0"/>
              <a:t>NOTE: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The list of examples of teaching accomplishments is not all-inclusive.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 smtClean="0"/>
              <a:t>Faculty may consider other activities to satisfy the requirements for proof of </a:t>
            </a:r>
            <a:r>
              <a:rPr lang="en-US" sz="3200" i="1" dirty="0" smtClean="0"/>
              <a:t>excellence</a:t>
            </a:r>
            <a:r>
              <a:rPr lang="en-US" sz="3200" dirty="0" smtClean="0"/>
              <a:t> or </a:t>
            </a:r>
            <a:r>
              <a:rPr lang="en-US" sz="3200" i="1" dirty="0" smtClean="0"/>
              <a:t>significant achievement</a:t>
            </a:r>
            <a:r>
              <a:rPr lang="en-US" sz="3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 smtClean="0"/>
              <a:t>Communicate with your Program Director, Department Chair, and Colleagues for guidance.</a:t>
            </a:r>
            <a:endParaRPr lang="en-US" sz="3200" dirty="0"/>
          </a:p>
          <a:p>
            <a:pPr marL="568325" lvl="3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81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10250672" cy="6095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A30C33"/>
                </a:solidFill>
              </a:rPr>
              <a:t>CHP P&amp;T Database </a:t>
            </a:r>
            <a:r>
              <a:rPr lang="en-US" sz="3600" dirty="0" smtClean="0">
                <a:solidFill>
                  <a:srgbClr val="A30C33"/>
                </a:solidFill>
              </a:rPr>
              <a:t>Teaching</a:t>
            </a:r>
            <a:r>
              <a:rPr lang="en-US" sz="3600" dirty="0" smtClean="0">
                <a:solidFill>
                  <a:srgbClr val="A30C33"/>
                </a:solidFill>
              </a:rPr>
              <a:t> </a:t>
            </a:r>
            <a:r>
              <a:rPr lang="en-US" sz="3600" dirty="0">
                <a:solidFill>
                  <a:srgbClr val="A30C33"/>
                </a:solidFill>
              </a:rPr>
              <a:t>Folder Contents</a:t>
            </a:r>
            <a:r>
              <a:rPr lang="en-US" sz="4400" dirty="0">
                <a:solidFill>
                  <a:srgbClr val="A30C33"/>
                </a:solidFill>
              </a:rPr>
              <a:t/>
            </a:r>
            <a:br>
              <a:rPr lang="en-US" sz="4400" dirty="0">
                <a:solidFill>
                  <a:srgbClr val="A30C33"/>
                </a:solidFill>
              </a:rPr>
            </a:b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09600" y="1219200"/>
            <a:ext cx="11433544" cy="4876800"/>
          </a:xfrm>
        </p:spPr>
        <p:txBody>
          <a:bodyPr>
            <a:normAutofit fontScale="77500" lnSpcReduction="20000"/>
          </a:bodyPr>
          <a:lstStyle/>
          <a:p>
            <a:pPr marL="173037" lvl="1" indent="0">
              <a:buNone/>
            </a:pPr>
            <a:r>
              <a:rPr lang="en-US" sz="3000" dirty="0" smtClean="0"/>
              <a:t>Your teaching folder should include:</a:t>
            </a:r>
          </a:p>
          <a:p>
            <a:pPr marL="173037" lvl="1" indent="0">
              <a:buNone/>
            </a:pPr>
            <a:endParaRPr lang="en-US" sz="1100" dirty="0" smtClean="0"/>
          </a:p>
          <a:p>
            <a:pPr marL="917575" lvl="2" indent="-514350">
              <a:buFont typeface="+mj-lt"/>
              <a:buAutoNum type="arabicPeriod"/>
            </a:pPr>
            <a:r>
              <a:rPr lang="en-US" sz="3000" b="1" dirty="0" smtClean="0"/>
              <a:t>Teaching Narrative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Required as described in slides.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7575" lvl="2" indent="-514350">
              <a:buFont typeface="+mj-lt"/>
              <a:buAutoNum type="arabicPeriod"/>
            </a:pPr>
            <a:r>
              <a:rPr lang="en-US" sz="3000" b="1" dirty="0" smtClean="0"/>
              <a:t>Letters of support speaking specifically to teaching</a:t>
            </a:r>
          </a:p>
          <a:p>
            <a:pPr lvl="4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Not required, but helpful.</a:t>
            </a:r>
          </a:p>
          <a:p>
            <a:pPr lvl="4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Regarding 2017 CHP P&amp;T Guidelines, these letters could also address collegiality.</a:t>
            </a:r>
          </a:p>
          <a:p>
            <a:pPr lvl="4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These letters are separate from/in addition to the letters in the LETTERS OF RECOMMENDATION/SUPPORT section.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7575" lvl="2" indent="-514350">
              <a:buFont typeface="+mj-lt"/>
              <a:buAutoNum type="arabicPeriod"/>
            </a:pPr>
            <a:r>
              <a:rPr lang="en-US" sz="3000" b="1" dirty="0" smtClean="0"/>
              <a:t>Other teaching support materials</a:t>
            </a:r>
          </a:p>
          <a:p>
            <a:pPr lvl="4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Examples of evidence of accomplishments.</a:t>
            </a:r>
          </a:p>
          <a:p>
            <a:pPr lvl="4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Should be discussed and cited in the narrative.</a:t>
            </a:r>
          </a:p>
          <a:p>
            <a:pPr marL="403225" lvl="2" indent="0">
              <a:buNone/>
            </a:pPr>
            <a:endParaRPr lang="en-US" sz="3000" dirty="0" smtClean="0"/>
          </a:p>
          <a:p>
            <a:pPr marL="3198812" lvl="7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85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P &amp; T Guidelines-Teaching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524000" y="1767840"/>
            <a:ext cx="10160000" cy="4175759"/>
          </a:xfrm>
        </p:spPr>
        <p:txBody>
          <a:bodyPr>
            <a:normAutofit/>
          </a:bodyPr>
          <a:lstStyle/>
          <a:p>
            <a:pPr marL="568325" lvl="3" indent="0">
              <a:buNone/>
            </a:pPr>
            <a:endParaRPr lang="en-US" sz="2800" dirty="0" smtClean="0"/>
          </a:p>
          <a:p>
            <a:pPr marL="568325" lvl="3" indent="0">
              <a:buNone/>
            </a:pPr>
            <a:endParaRPr lang="en-US" sz="2800" dirty="0"/>
          </a:p>
          <a:p>
            <a:pPr marL="568325" lvl="3" indent="0">
              <a:buNone/>
            </a:pPr>
            <a:endParaRPr lang="en-US" sz="2800" dirty="0" smtClean="0"/>
          </a:p>
          <a:p>
            <a:pPr marL="568325" lvl="3" indent="0">
              <a:buNone/>
            </a:pPr>
            <a:endParaRPr lang="en-US" sz="2800" dirty="0"/>
          </a:p>
          <a:p>
            <a:pPr marL="568325" lvl="3" indent="0">
              <a:buNone/>
            </a:pPr>
            <a:endParaRPr lang="en-US" sz="2800" dirty="0" smtClean="0"/>
          </a:p>
          <a:p>
            <a:pPr marL="568325" lvl="3" indent="0">
              <a:buNone/>
            </a:pPr>
            <a:endParaRPr lang="en-US" sz="2800" dirty="0"/>
          </a:p>
          <a:p>
            <a:pPr marL="568325" lvl="3" indent="0">
              <a:buNone/>
            </a:pPr>
            <a:endParaRPr lang="en-US" sz="2800" dirty="0" smtClean="0"/>
          </a:p>
          <a:p>
            <a:pPr marL="568325" lvl="3" indent="0">
              <a:buNone/>
            </a:pPr>
            <a:r>
              <a:rPr lang="en-US" sz="2800" dirty="0" smtClean="0"/>
              <a:t>How many possibilities do you see?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76400"/>
            <a:ext cx="5255009" cy="37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86106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A30C33"/>
                </a:solidFill>
              </a:rPr>
              <a:t>Teaching Folder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21803" y="685800"/>
            <a:ext cx="113538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section provides examples to help communicate accomplishments in teaching in accordance with CHP P&amp;T guidelines. </a:t>
            </a:r>
            <a:endParaRPr lang="en-US" sz="2000" dirty="0"/>
          </a:p>
          <a:p>
            <a:endParaRPr lang="en-US" sz="800" dirty="0" smtClean="0"/>
          </a:p>
          <a:p>
            <a:r>
              <a:rPr lang="en-US" sz="2000" dirty="0" smtClean="0"/>
              <a:t>Teaching includes activities related to instruction and learning that occur in the classroom, laboratory, clinic, and other settings, including community engaged teaching, international experiences, etc. </a:t>
            </a:r>
            <a:endParaRPr lang="en-US" sz="2000" dirty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list </a:t>
            </a:r>
            <a:r>
              <a:rPr lang="en-US" sz="2000" dirty="0"/>
              <a:t>of </a:t>
            </a:r>
            <a:r>
              <a:rPr lang="en-US" sz="2000" dirty="0" smtClean="0"/>
              <a:t>examples (see </a:t>
            </a:r>
            <a:r>
              <a:rPr lang="en-US" sz="2000" dirty="0"/>
              <a:t>next </a:t>
            </a:r>
            <a:r>
              <a:rPr lang="en-US" sz="2000" dirty="0" smtClean="0"/>
              <a:t>slide) that </a:t>
            </a:r>
            <a:r>
              <a:rPr lang="en-US" sz="2000" dirty="0"/>
              <a:t>may be used to demonstrate </a:t>
            </a:r>
            <a:r>
              <a:rPr lang="en-US" sz="2000" i="1" dirty="0" smtClean="0"/>
              <a:t>excellence (</a:t>
            </a:r>
            <a:r>
              <a:rPr lang="en-US" sz="2000" b="1" dirty="0" smtClean="0"/>
              <a:t>or</a:t>
            </a:r>
            <a:r>
              <a:rPr lang="en-US" sz="2000" dirty="0" smtClean="0"/>
              <a:t> </a:t>
            </a:r>
            <a:r>
              <a:rPr lang="en-US" sz="2000" i="1" dirty="0"/>
              <a:t>significant </a:t>
            </a:r>
            <a:r>
              <a:rPr lang="en-US" sz="2000" i="1" dirty="0" smtClean="0"/>
              <a:t>achievement) </a:t>
            </a:r>
            <a:r>
              <a:rPr lang="en-US" sz="2000" dirty="0"/>
              <a:t>in </a:t>
            </a:r>
            <a:r>
              <a:rPr lang="en-US" sz="2000" dirty="0" smtClean="0"/>
              <a:t>teaching is located in the Teaching folder in the CHP P&amp;T Database. If </a:t>
            </a:r>
            <a:r>
              <a:rPr lang="en-US" sz="2000" dirty="0"/>
              <a:t>teaching is an area where you are indicating you have achieved </a:t>
            </a:r>
            <a:r>
              <a:rPr lang="en-US" sz="2000" i="1" dirty="0"/>
              <a:t>excellence</a:t>
            </a:r>
            <a:r>
              <a:rPr lang="en-US" sz="2000" dirty="0"/>
              <a:t>, your narrative should be directed toward describing how your accomplishments contributed to demonstrating </a:t>
            </a:r>
            <a:r>
              <a:rPr lang="en-US" sz="2000" i="1" dirty="0"/>
              <a:t>excellence</a:t>
            </a:r>
            <a:r>
              <a:rPr lang="en-US" sz="2000" dirty="0"/>
              <a:t>, </a:t>
            </a:r>
            <a:r>
              <a:rPr lang="en-US" sz="2000" dirty="0" smtClean="0"/>
              <a:t>only, </a:t>
            </a:r>
            <a:r>
              <a:rPr lang="en-US" sz="2000" i="1" dirty="0"/>
              <a:t>and not significant achievement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The list of examples may help </a:t>
            </a:r>
            <a:r>
              <a:rPr lang="en-US" sz="2000" dirty="0"/>
              <a:t>you to identify your areas of strength</a:t>
            </a:r>
            <a:r>
              <a:rPr lang="en-US" sz="2000" dirty="0" smtClean="0"/>
              <a:t>.</a:t>
            </a:r>
          </a:p>
          <a:p>
            <a:pPr lvl="1"/>
            <a:endParaRPr lang="en-US" sz="800" dirty="0" smtClean="0"/>
          </a:p>
          <a:p>
            <a:r>
              <a:rPr lang="en-US" sz="2000" dirty="0" smtClean="0"/>
              <a:t>Within your narrative, do not make the P&amp;T committee hunt for your evidence.  State it clearly with detailed descriptions, dates, times, numbers, evidence, etc.</a:t>
            </a:r>
          </a:p>
          <a:p>
            <a:endParaRPr lang="en-US" sz="8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all instances, </a:t>
            </a:r>
            <a:r>
              <a:rPr lang="en-US" sz="2000" b="1" dirty="0"/>
              <a:t>quality</a:t>
            </a:r>
            <a:r>
              <a:rPr lang="en-US" sz="2000" dirty="0"/>
              <a:t> and </a:t>
            </a:r>
            <a:r>
              <a:rPr lang="en-US" sz="2000" b="1" dirty="0"/>
              <a:t>impact </a:t>
            </a:r>
            <a:r>
              <a:rPr lang="en-US" sz="2000" dirty="0"/>
              <a:t>of teaching are key considerations in promotion and tenure.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8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7620000" cy="5588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61" y="914400"/>
            <a:ext cx="454783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xamples 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not an exhaustive list</a:t>
            </a:r>
            <a:r>
              <a:rPr lang="en-US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) of accomplishments in teaching.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May 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be used to demonstrate 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excellence 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significant achievement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3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Narrative should explicitly 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describe how these (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and any other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) accomplishments contribute to demonstrating either 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excellence 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en-US" sz="2300" i="1" dirty="0">
                <a:solidFill>
                  <a:srgbClr val="000000"/>
                </a:solidFill>
                <a:cs typeface="Arial" panose="020B0604020202020204" pitchFamily="34" charset="0"/>
              </a:rPr>
              <a:t>significant achievement</a:t>
            </a: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3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- Demonstrating </a:t>
            </a:r>
            <a:r>
              <a:rPr lang="en-US" sz="3200" dirty="0">
                <a:solidFill>
                  <a:srgbClr val="A30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or Significant Achievement</a:t>
            </a:r>
          </a:p>
        </p:txBody>
      </p:sp>
    </p:spTree>
    <p:extLst>
      <p:ext uri="{BB962C8B-B14F-4D97-AF65-F5344CB8AC3E}">
        <p14:creationId xmlns:p14="http://schemas.microsoft.com/office/powerpoint/2010/main" val="30148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313" y="2286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79413" y="1371600"/>
            <a:ext cx="10591800" cy="4724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Use examples from the list in the Teaching folder (or other teaching-related accomplishments) to guide your teaching narrative.</a:t>
            </a:r>
          </a:p>
          <a:p>
            <a:pPr lvl="1"/>
            <a:r>
              <a:rPr lang="en-US" sz="2800" b="1" dirty="0" smtClean="0"/>
              <a:t>Use headings </a:t>
            </a:r>
            <a:r>
              <a:rPr lang="en-US" sz="2800" dirty="0" smtClean="0"/>
              <a:t>within your narrative to depict what’s coming in that part of the narrative.</a:t>
            </a:r>
            <a:endParaRPr lang="en-US" sz="2800" dirty="0"/>
          </a:p>
          <a:p>
            <a:pPr lvl="1"/>
            <a:endParaRPr lang="en-US" sz="1400" dirty="0" smtClean="0"/>
          </a:p>
          <a:p>
            <a:r>
              <a:rPr lang="en-US" sz="2800" dirty="0"/>
              <a:t>The percent of your time dedicated to teaching should be stated in your teaching </a:t>
            </a:r>
            <a:r>
              <a:rPr lang="en-US" sz="2800" dirty="0" smtClean="0"/>
              <a:t>narrative.</a:t>
            </a:r>
          </a:p>
          <a:p>
            <a:pPr lvl="1"/>
            <a:r>
              <a:rPr lang="en-US" sz="2800" dirty="0" smtClean="0"/>
              <a:t>Percent effort is related to your assigned workload.</a:t>
            </a:r>
          </a:p>
          <a:p>
            <a:pPr lvl="1"/>
            <a:r>
              <a:rPr lang="en-US" sz="2800" dirty="0" smtClean="0"/>
              <a:t>The larger your percent effort/workload dedicated to teaching, the more accomplishments you should have toward demonstrating excellence (or significant achievement).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6"/>
            <a:ext cx="8458200" cy="60881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09600" y="762000"/>
            <a:ext cx="11430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Example:</a:t>
            </a:r>
          </a:p>
          <a:p>
            <a:pPr lvl="1"/>
            <a:r>
              <a:rPr lang="en-US" sz="2800" b="1" dirty="0" smtClean="0"/>
              <a:t>Demonstrates </a:t>
            </a:r>
            <a:r>
              <a:rPr lang="en-US" sz="2800" b="1" dirty="0"/>
              <a:t>leadership in course and curriculum development, implementation, and </a:t>
            </a:r>
            <a:r>
              <a:rPr lang="en-US" sz="2800" b="1" dirty="0" smtClean="0"/>
              <a:t>evaluation.</a:t>
            </a:r>
            <a:r>
              <a:rPr lang="en-US" sz="2800" dirty="0" smtClean="0"/>
              <a:t> </a:t>
            </a:r>
            <a:r>
              <a:rPr lang="en-US" b="1" dirty="0" smtClean="0"/>
              <a:t>(this would be the heading in the narrative)</a:t>
            </a:r>
          </a:p>
          <a:p>
            <a:pPr lvl="2"/>
            <a:r>
              <a:rPr lang="en-US" sz="2800" dirty="0" smtClean="0"/>
              <a:t>For example, did </a:t>
            </a:r>
            <a:r>
              <a:rPr lang="en-US" sz="2800" dirty="0"/>
              <a:t>you </a:t>
            </a:r>
            <a:r>
              <a:rPr lang="en-US" sz="2800" dirty="0" smtClean="0"/>
              <a:t>lead colleagues in completely redesigning curriculum, courses, and/or evaluation? </a:t>
            </a:r>
          </a:p>
          <a:p>
            <a:pPr lvl="2"/>
            <a:r>
              <a:rPr lang="en-US" sz="2800" dirty="0" smtClean="0"/>
              <a:t>You </a:t>
            </a:r>
            <a:r>
              <a:rPr lang="en-US" sz="2800" dirty="0"/>
              <a:t>want to give measurable outcomes</a:t>
            </a:r>
            <a:r>
              <a:rPr lang="en-US" sz="2800" dirty="0" smtClean="0"/>
              <a:t>. </a:t>
            </a:r>
          </a:p>
          <a:p>
            <a:pPr lvl="3"/>
            <a:r>
              <a:rPr lang="en-US" sz="2800" dirty="0" smtClean="0"/>
              <a:t>Remember to </a:t>
            </a:r>
            <a:r>
              <a:rPr lang="en-US" sz="2800" b="1" dirty="0" smtClean="0"/>
              <a:t>communicate the “</a:t>
            </a:r>
            <a:r>
              <a:rPr lang="en-US" sz="2800" b="1" i="1" dirty="0" smtClean="0"/>
              <a:t>so what?</a:t>
            </a:r>
            <a:r>
              <a:rPr lang="en-US" sz="2800" b="1" dirty="0" smtClean="0"/>
              <a:t>” factor</a:t>
            </a:r>
            <a:r>
              <a:rPr lang="en-US" sz="2800" dirty="0" smtClean="0"/>
              <a:t> – the </a:t>
            </a:r>
            <a:r>
              <a:rPr lang="en-US" sz="2800" b="1" dirty="0" smtClean="0"/>
              <a:t>impact </a:t>
            </a:r>
            <a:r>
              <a:rPr lang="en-US" sz="2800" dirty="0" smtClean="0"/>
              <a:t>behind your accomplishments.</a:t>
            </a:r>
          </a:p>
          <a:p>
            <a:pPr lvl="3"/>
            <a:r>
              <a:rPr lang="en-US" sz="2800" dirty="0" smtClean="0"/>
              <a:t>Provide </a:t>
            </a:r>
            <a:r>
              <a:rPr lang="en-US" sz="2800" b="1" dirty="0" smtClean="0"/>
              <a:t>evidence</a:t>
            </a:r>
            <a:r>
              <a:rPr lang="en-US" sz="2800" dirty="0" smtClean="0"/>
              <a:t> of impact, not solely that </a:t>
            </a:r>
            <a:r>
              <a:rPr lang="en-US" sz="2800" i="1" dirty="0" smtClean="0"/>
              <a:t>new curriculum was developed</a:t>
            </a:r>
            <a:r>
              <a:rPr lang="en-US" sz="2800" dirty="0" smtClean="0"/>
              <a:t>.</a:t>
            </a:r>
          </a:p>
          <a:p>
            <a:pPr lvl="4"/>
            <a:r>
              <a:rPr lang="en-US" sz="2800" dirty="0"/>
              <a:t>With your guidance, colleagues developed new courses, or evaluation techniques/strategies (?)</a:t>
            </a:r>
          </a:p>
          <a:p>
            <a:pPr lvl="4"/>
            <a:r>
              <a:rPr lang="en-US" sz="2800" dirty="0"/>
              <a:t>Resulted in a more dynamic program?</a:t>
            </a:r>
          </a:p>
          <a:p>
            <a:pPr lvl="4"/>
            <a:r>
              <a:rPr lang="en-US" sz="2800" dirty="0"/>
              <a:t>Resulted in better student outcomes?</a:t>
            </a:r>
          </a:p>
          <a:p>
            <a:pPr lvl="4"/>
            <a:r>
              <a:rPr lang="en-US" sz="2800" dirty="0"/>
              <a:t>Resulted in program elements unique for the profession?</a:t>
            </a:r>
          </a:p>
          <a:p>
            <a:pPr lvl="4"/>
            <a:r>
              <a:rPr lang="en-US" sz="2800" dirty="0"/>
              <a:t>Resulted in program elements unique from similar programs in the state/region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286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09600" y="1066800"/>
            <a:ext cx="11277600" cy="48768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Example:</a:t>
            </a:r>
          </a:p>
          <a:p>
            <a:pPr lvl="1"/>
            <a:r>
              <a:rPr lang="en-US" sz="2800" b="1" dirty="0" smtClean="0"/>
              <a:t>Effectively </a:t>
            </a:r>
            <a:r>
              <a:rPr lang="en-US" sz="2800" b="1" dirty="0"/>
              <a:t>mentors less experienced faculty in the use of teaching strategies and course development, implementation, and </a:t>
            </a:r>
            <a:r>
              <a:rPr lang="en-US" sz="2800" b="1" dirty="0" smtClean="0"/>
              <a:t>evaluation.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(this would be the heading in the </a:t>
            </a:r>
            <a:r>
              <a:rPr lang="en-US" b="1" dirty="0" smtClean="0">
                <a:solidFill>
                  <a:prstClr val="black"/>
                </a:solidFill>
              </a:rPr>
              <a:t>narrative)</a:t>
            </a:r>
          </a:p>
          <a:p>
            <a:pPr lvl="2"/>
            <a:r>
              <a:rPr lang="en-US" sz="2800" dirty="0" smtClean="0"/>
              <a:t>Explain how you did this. </a:t>
            </a:r>
          </a:p>
          <a:p>
            <a:pPr lvl="2"/>
            <a:r>
              <a:rPr lang="en-US" sz="2800" dirty="0" smtClean="0"/>
              <a:t>Give objectives, document time line. </a:t>
            </a:r>
          </a:p>
          <a:p>
            <a:pPr lvl="2"/>
            <a:r>
              <a:rPr lang="en-US" sz="2800" dirty="0" smtClean="0"/>
              <a:t>You want to demonstrate how this affected the faculty being mentored – the </a:t>
            </a:r>
            <a:r>
              <a:rPr lang="en-US" sz="2800" b="1" dirty="0" smtClean="0"/>
              <a:t>impact</a:t>
            </a:r>
            <a:r>
              <a:rPr lang="en-US" sz="2800" dirty="0" smtClean="0"/>
              <a:t>.</a:t>
            </a:r>
          </a:p>
          <a:p>
            <a:pPr lvl="3"/>
            <a:r>
              <a:rPr lang="en-US" sz="2800" dirty="0" smtClean="0"/>
              <a:t>Address the “</a:t>
            </a:r>
            <a:r>
              <a:rPr lang="en-US" sz="2800" i="1" dirty="0" smtClean="0"/>
              <a:t>so what?</a:t>
            </a:r>
            <a:r>
              <a:rPr lang="en-US" sz="2800" dirty="0" smtClean="0"/>
              <a:t>” factor.</a:t>
            </a:r>
          </a:p>
          <a:p>
            <a:pPr lvl="3"/>
            <a:r>
              <a:rPr lang="en-US" sz="2800" dirty="0" smtClean="0"/>
              <a:t>For example, what did the mentee accomplish due to your mentoring?</a:t>
            </a:r>
          </a:p>
          <a:p>
            <a:pPr lvl="3"/>
            <a:endParaRPr lang="en-US" sz="2800" dirty="0"/>
          </a:p>
          <a:p>
            <a:pPr marL="173037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64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" y="1371600"/>
            <a:ext cx="11734800" cy="437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7" lvl="1" fontAlgn="base">
              <a:spcAft>
                <a:spcPct val="0"/>
              </a:spcAft>
              <a:buClr>
                <a:srgbClr val="3B812F"/>
              </a:buClr>
              <a:buSzPct val="60000"/>
            </a:pPr>
            <a:r>
              <a:rPr lang="en-US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 indent="-230188" defTabSz="457200">
              <a:spcBef>
                <a:spcPct val="20000"/>
              </a:spcBef>
              <a:buFont typeface="Arial"/>
              <a:buChar char="–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Designs, tests, and evaluates innovative teaching strategies 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multi-media program, problem-based learning</a:t>
            </a:r>
            <a:r>
              <a:rPr lang="en-US" sz="2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 (this would be the heading in the narrative)</a:t>
            </a:r>
          </a:p>
          <a:p>
            <a:pPr marL="801687" lvl="1" indent="-457200" fontAlgn="base">
              <a:spcAft>
                <a:spcPct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give outcomes (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evidence, impact, “</a:t>
            </a:r>
            <a:r>
              <a:rPr lang="en-US" sz="28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what?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factor)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your accomplishments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 measurable 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impact. </a:t>
            </a: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7" lvl="2" indent="-457200" fontAlgn="base">
              <a:spcAft>
                <a:spcPct val="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contributions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anything?  </a:t>
            </a:r>
          </a:p>
          <a:p>
            <a:pPr marL="1258887" lvl="2" indent="-457200" fontAlgn="base">
              <a:spcAft>
                <a:spcPct val="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in your narrative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contributions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 difference</a:t>
            </a:r>
            <a:r>
              <a:rPr lang="en-US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1687" lvl="2" fontAlgn="base">
              <a:spcAft>
                <a:spcPct val="0"/>
              </a:spcAft>
              <a:buSzPct val="60000"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10160000" cy="6095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30C33"/>
                </a:solidFill>
              </a:rPr>
              <a:t>Teaching Narrative</a:t>
            </a:r>
            <a:endParaRPr lang="en-US" sz="4000" dirty="0">
              <a:solidFill>
                <a:srgbClr val="A30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52400" y="1066800"/>
            <a:ext cx="11658600" cy="56388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3200" dirty="0" smtClean="0"/>
              <a:t>Example:</a:t>
            </a:r>
          </a:p>
          <a:p>
            <a:pPr lvl="3"/>
            <a:r>
              <a:rPr lang="en-US" sz="3000" b="1" dirty="0" smtClean="0"/>
              <a:t>Is </a:t>
            </a:r>
            <a:r>
              <a:rPr lang="en-US" sz="3000" b="1" dirty="0"/>
              <a:t>recognized as a master teacher by faculty, students, and/or professional </a:t>
            </a:r>
            <a:r>
              <a:rPr lang="en-US" sz="3000" b="1" dirty="0" smtClean="0"/>
              <a:t>colleagues.</a:t>
            </a:r>
            <a:r>
              <a:rPr lang="en-US" sz="3200" b="1" dirty="0" smtClean="0"/>
              <a:t> </a:t>
            </a:r>
            <a:r>
              <a:rPr lang="en-US" sz="1700" b="1" dirty="0">
                <a:solidFill>
                  <a:prstClr val="black"/>
                </a:solidFill>
              </a:rPr>
              <a:t>(this would be the heading in the narrative)</a:t>
            </a:r>
            <a:endParaRPr lang="en-US" sz="3200" b="1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Recognized as a master teacher by: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Improved scores on national exams?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Excellent student evaluations?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Less attrition?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Teaching awards (</a:t>
            </a:r>
            <a:r>
              <a:rPr lang="en-US" sz="3000" i="1" dirty="0" smtClean="0"/>
              <a:t>nominations for awards</a:t>
            </a:r>
            <a:r>
              <a:rPr lang="en-US" sz="3000" dirty="0" smtClean="0"/>
              <a:t>)?</a:t>
            </a:r>
            <a:r>
              <a:rPr lang="en-US" sz="3400" dirty="0" smtClean="0"/>
              <a:t>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Peer evaluations?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000" dirty="0" smtClean="0"/>
              <a:t>Include tables displaying student evaluations for individual courses and/or peer evaluations.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63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1668</Words>
  <Application>Microsoft Office PowerPoint</Application>
  <PresentationFormat>Widescreen</PresentationFormat>
  <Paragraphs>202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College of Health Professions Promotion and/or Tenure Portfolio Preparation Workshop </vt:lpstr>
      <vt:lpstr>Teaching</vt:lpstr>
      <vt:lpstr>Teaching Folder</vt:lpstr>
      <vt:lpstr>PowerPoint Presentation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Teaching Narrative</vt:lpstr>
      <vt:lpstr>Collegiality in P &amp; T (specific to guidance in the 2017 CHP P&amp;T Guidelines)</vt:lpstr>
      <vt:lpstr>Collegiality in P &amp; T (specific to guidance in the 2017 CHP P&amp;T Guidelines)</vt:lpstr>
      <vt:lpstr>Teaching Folder</vt:lpstr>
      <vt:lpstr>CHP P&amp;T Database Teaching Folder Contents </vt:lpstr>
      <vt:lpstr>P &amp; T Guidelines-Teaching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Phelps, Joshua A</cp:lastModifiedBy>
  <cp:revision>119</cp:revision>
  <cp:lastPrinted>2015-09-23T19:12:53Z</cp:lastPrinted>
  <dcterms:created xsi:type="dcterms:W3CDTF">2012-06-27T20:39:58Z</dcterms:created>
  <dcterms:modified xsi:type="dcterms:W3CDTF">2020-04-17T22:02:44Z</dcterms:modified>
</cp:coreProperties>
</file>