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</p:sldMasterIdLst>
  <p:notesMasterIdLst>
    <p:notesMasterId r:id="rId32"/>
  </p:notesMasterIdLst>
  <p:sldIdLst>
    <p:sldId id="258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68" r:id="rId25"/>
    <p:sldId id="269" r:id="rId26"/>
    <p:sldId id="270" r:id="rId27"/>
    <p:sldId id="271" r:id="rId28"/>
    <p:sldId id="272" r:id="rId29"/>
    <p:sldId id="273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122" autoAdjust="0"/>
  </p:normalViewPr>
  <p:slideViewPr>
    <p:cSldViewPr showGuides="1">
      <p:cViewPr varScale="1">
        <p:scale>
          <a:sx n="90" d="100"/>
          <a:sy n="90" d="100"/>
        </p:scale>
        <p:origin x="90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8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1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5/18/2021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5/18/2021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5/18/2021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otiontenure.uam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ealthprofessions.uams.edu/wp-content/uploads/sites/9/2019/07/Approval-Steps-and-Flow-for-CHP-PT.pdf" TargetMode="External"/><Relationship Id="rId4" Type="http://schemas.openxmlformats.org/officeDocument/2006/relationships/hyperlink" Target="https://healthprofessions.uams.edu/wp-content/uploads/sites/9/2019/07/CHP-PT-Database-User-Guide-to-Start-your-Packet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62400" y="838200"/>
            <a:ext cx="6858000" cy="2362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College of Health Professions</a:t>
            </a:r>
            <a:br>
              <a:rPr lang="en-US" b="1" dirty="0" smtClean="0"/>
            </a:br>
            <a:r>
              <a:rPr lang="en-US" b="1" dirty="0" smtClean="0"/>
              <a:t>Promotion and/or Tenure Portfolio Preparation Workshop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67" y="2286000"/>
            <a:ext cx="6108133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5712370" cy="5009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65362"/>
            <a:ext cx="5460433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A30C33"/>
                </a:solidFill>
              </a:rPr>
              <a:t>Accessing the </a:t>
            </a:r>
            <a:r>
              <a:rPr lang="en-US" sz="2800" dirty="0">
                <a:solidFill>
                  <a:srgbClr val="A30C33"/>
                </a:solidFill>
              </a:rPr>
              <a:t>CHP P&amp;T </a:t>
            </a:r>
            <a:r>
              <a:rPr lang="en-US" sz="2800" dirty="0" smtClean="0">
                <a:solidFill>
                  <a:srgbClr val="A30C33"/>
                </a:solidFill>
              </a:rPr>
              <a:t>Database </a:t>
            </a:r>
            <a:endParaRPr lang="en-US" sz="2800" dirty="0">
              <a:solidFill>
                <a:srgbClr val="A30C33"/>
              </a:solidFill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3686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You have now created your request.  It should look like this and you can begin to build your packet.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59566" y="1183008"/>
            <a:ext cx="1708034" cy="4429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1560192"/>
            <a:ext cx="0" cy="87820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832" y="1788792"/>
            <a:ext cx="2315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i="1" dirty="0" smtClean="0"/>
              <a:t>Toward the bottom the webpage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9566" y="921398"/>
            <a:ext cx="195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i="1" dirty="0" smtClean="0"/>
              <a:t>Toward the top of the webpage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182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76200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86" y="1371600"/>
            <a:ext cx="9383828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1214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36" y="1158722"/>
            <a:ext cx="7868528" cy="56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00824"/>
            <a:ext cx="6934200" cy="605809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-44067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0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0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0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2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2400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09" y="1828800"/>
            <a:ext cx="926718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8555155" cy="52403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0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8545038" cy="48244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52400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65" y="1600200"/>
            <a:ext cx="9898069" cy="255746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52400"/>
            <a:ext cx="105918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Steps/Flow for CHP P&amp;T Review Process </a:t>
            </a:r>
            <a:endParaRPr lang="en-US" sz="3200" dirty="0" smtClean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CHP P&amp;T Database</a:t>
            </a:r>
          </a:p>
          <a:p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762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1173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Letter from the applicant </a:t>
            </a:r>
            <a:r>
              <a:rPr lang="en-US" sz="2000" dirty="0" smtClean="0">
                <a:cs typeface="Arial" panose="020B0604020202020204" pitchFamily="34" charset="0"/>
              </a:rPr>
              <a:t>(directed to your Department Chair or Program Director)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Maximum </a:t>
            </a:r>
            <a:r>
              <a:rPr lang="en-US" sz="2600" dirty="0">
                <a:cs typeface="Arial" panose="020B0604020202020204" pitchFamily="34" charset="0"/>
              </a:rPr>
              <a:t>of two pages, single spaced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Specifically indicate which guidelines you are using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2002 or 2017 –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cs typeface="Arial" panose="020B0604020202020204" pitchFamily="34" charset="0"/>
              </a:rPr>
              <a:t>be sure you are using the appropriate 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State </a:t>
            </a:r>
            <a:r>
              <a:rPr lang="en-US" sz="2400" dirty="0">
                <a:cs typeface="Arial" panose="020B0604020202020204" pitchFamily="34" charset="0"/>
              </a:rPr>
              <a:t>whether you are applying for promotion or tenure, or both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State </a:t>
            </a:r>
            <a:r>
              <a:rPr lang="en-US" sz="2400" dirty="0">
                <a:cs typeface="Arial" panose="020B0604020202020204" pitchFamily="34" charset="0"/>
              </a:rPr>
              <a:t>the ranks from and to which you wish to be promoted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Make </a:t>
            </a:r>
            <a:r>
              <a:rPr lang="en-US" sz="2400" dirty="0">
                <a:cs typeface="Arial" panose="020B0604020202020204" pitchFamily="34" charset="0"/>
              </a:rPr>
              <a:t>clear </a:t>
            </a:r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meet </a:t>
            </a:r>
            <a:r>
              <a:rPr lang="en-US" sz="2400" dirty="0" smtClean="0">
                <a:cs typeface="Arial" panose="020B0604020202020204" pitchFamily="34" charset="0"/>
              </a:rPr>
              <a:t>specific </a:t>
            </a:r>
            <a:r>
              <a:rPr lang="en-US" sz="2400" dirty="0">
                <a:cs typeface="Arial" panose="020B0604020202020204" pitchFamily="34" charset="0"/>
              </a:rPr>
              <a:t>minimum requirements for the academic rank and track, for which you are applying.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See </a:t>
            </a:r>
            <a:r>
              <a:rPr lang="en-US" sz="2000" dirty="0">
                <a:cs typeface="Arial" panose="020B0604020202020204" pitchFamily="34" charset="0"/>
              </a:rPr>
              <a:t>page 12 of the 2002 </a:t>
            </a:r>
            <a:r>
              <a:rPr lang="en-US" sz="2000" dirty="0" smtClean="0">
                <a:cs typeface="Arial" panose="020B0604020202020204" pitchFamily="34" charset="0"/>
              </a:rPr>
              <a:t>CHP P&amp;T Guidelines; page </a:t>
            </a:r>
            <a:r>
              <a:rPr lang="en-US" sz="2000" dirty="0">
                <a:cs typeface="Arial" panose="020B0604020202020204" pitchFamily="34" charset="0"/>
              </a:rPr>
              <a:t>17 of the 2017 CHP P&amp;T </a:t>
            </a:r>
            <a:r>
              <a:rPr lang="en-US" sz="2000" dirty="0" smtClean="0">
                <a:cs typeface="Arial" panose="020B0604020202020204" pitchFamily="34" charset="0"/>
              </a:rPr>
              <a:t>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Summarize </a:t>
            </a:r>
            <a:r>
              <a:rPr lang="en-US" sz="2400" dirty="0">
                <a:cs typeface="Arial" panose="020B0604020202020204" pitchFamily="34" charset="0"/>
              </a:rPr>
              <a:t>your </a:t>
            </a:r>
            <a:r>
              <a:rPr lang="en-US" sz="2400" dirty="0" smtClean="0">
                <a:cs typeface="Arial" panose="020B0604020202020204" pitchFamily="34" charset="0"/>
              </a:rPr>
              <a:t>credentials, including </a:t>
            </a:r>
            <a:r>
              <a:rPr lang="en-US" sz="2400" dirty="0">
                <a:cs typeface="Arial" panose="020B0604020202020204" pitchFamily="34" charset="0"/>
              </a:rPr>
              <a:t>only pertinent </a:t>
            </a:r>
            <a:r>
              <a:rPr lang="en-US" sz="2400" dirty="0" smtClean="0">
                <a:cs typeface="Arial" panose="020B0604020202020204" pitchFamily="34" charset="0"/>
              </a:rPr>
              <a:t>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In </a:t>
            </a:r>
            <a:r>
              <a:rPr lang="en-US" sz="2000" dirty="0">
                <a:cs typeface="Arial" panose="020B0604020202020204" pitchFamily="34" charset="0"/>
              </a:rPr>
              <a:t>order of strength, explain the three areas of evaluation for promotion and tenure: Teaching, Service, and </a:t>
            </a:r>
            <a:r>
              <a:rPr lang="en-US" sz="2000" dirty="0" smtClean="0">
                <a:cs typeface="Arial" panose="020B0604020202020204" pitchFamily="34" charset="0"/>
              </a:rPr>
              <a:t>Scholarship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Pay attention to and communicate workload/percent effort when summarizing credentials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Regarding </a:t>
            </a:r>
            <a:r>
              <a:rPr lang="en-US" sz="2000" dirty="0">
                <a:cs typeface="Arial" panose="020B0604020202020204" pitchFamily="34" charset="0"/>
              </a:rPr>
              <a:t>the 2017 CHP P&amp;T Guidelines, </a:t>
            </a:r>
            <a:r>
              <a:rPr lang="en-US" sz="2000" dirty="0" smtClean="0">
                <a:cs typeface="Arial" panose="020B0604020202020204" pitchFamily="34" charset="0"/>
              </a:rPr>
              <a:t>be </a:t>
            </a:r>
            <a:r>
              <a:rPr lang="en-US" sz="2000" dirty="0">
                <a:cs typeface="Arial" panose="020B0604020202020204" pitchFamily="34" charset="0"/>
              </a:rPr>
              <a:t>sure to address </a:t>
            </a:r>
            <a:r>
              <a:rPr lang="en-US" sz="2000" dirty="0" smtClean="0">
                <a:cs typeface="Arial" panose="020B0604020202020204" pitchFamily="34" charset="0"/>
              </a:rPr>
              <a:t>collegiality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see </a:t>
            </a:r>
            <a:r>
              <a:rPr lang="en-US" dirty="0">
                <a:cs typeface="Arial" panose="020B0604020202020204" pitchFamily="34" charset="0"/>
              </a:rPr>
              <a:t>page 23 of the 2017 CHP P&amp;T Guidelines for “Indicators and Evidence of Collegiality”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271" y="914400"/>
            <a:ext cx="11645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Letter from the Department Chair or Program Director </a:t>
            </a:r>
            <a:r>
              <a:rPr lang="en-US" sz="2000" dirty="0" smtClean="0">
                <a:cs typeface="Arial" panose="020B0604020202020204" pitchFamily="34" charset="0"/>
              </a:rPr>
              <a:t>(directed to the CHP P&amp;T Committee Chair)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If </a:t>
            </a:r>
            <a:r>
              <a:rPr lang="en-US" sz="2000" dirty="0">
                <a:cs typeface="Arial" panose="020B0604020202020204" pitchFamily="34" charset="0"/>
              </a:rPr>
              <a:t>a Department </a:t>
            </a:r>
            <a:r>
              <a:rPr lang="en-US" sz="2000" dirty="0" smtClean="0">
                <a:cs typeface="Arial" panose="020B0604020202020204" pitchFamily="34" charset="0"/>
              </a:rPr>
              <a:t>Chair or Program </a:t>
            </a:r>
            <a:r>
              <a:rPr lang="en-US" sz="2000" dirty="0">
                <a:cs typeface="Arial" panose="020B0604020202020204" pitchFamily="34" charset="0"/>
              </a:rPr>
              <a:t>Director (</a:t>
            </a:r>
            <a:r>
              <a:rPr lang="en-US" sz="2000" i="1" dirty="0">
                <a:cs typeface="Arial" panose="020B0604020202020204" pitchFamily="34" charset="0"/>
              </a:rPr>
              <a:t>without a Department Chair</a:t>
            </a:r>
            <a:r>
              <a:rPr lang="en-US" sz="2000" dirty="0">
                <a:cs typeface="Arial" panose="020B0604020202020204" pitchFamily="34" charset="0"/>
              </a:rPr>
              <a:t>) is submitting documentation for consideration for promotion and/or tenure, </a:t>
            </a:r>
            <a:r>
              <a:rPr lang="en-US" sz="2000" dirty="0" smtClean="0">
                <a:cs typeface="Arial" panose="020B0604020202020204" pitchFamily="34" charset="0"/>
              </a:rPr>
              <a:t>the </a:t>
            </a:r>
            <a:r>
              <a:rPr lang="en-US" sz="2000" dirty="0">
                <a:cs typeface="Arial" panose="020B0604020202020204" pitchFamily="34" charset="0"/>
              </a:rPr>
              <a:t>Dean will submit a letter in support of that faculty </a:t>
            </a:r>
            <a:r>
              <a:rPr lang="en-US" sz="2000" dirty="0" smtClean="0">
                <a:cs typeface="Arial" panose="020B0604020202020204" pitchFamily="34" charset="0"/>
              </a:rPr>
              <a:t>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Specifically indicate which </a:t>
            </a:r>
            <a:r>
              <a:rPr lang="en-US" sz="2600" dirty="0" smtClean="0">
                <a:cs typeface="Arial" panose="020B0604020202020204" pitchFamily="34" charset="0"/>
              </a:rPr>
              <a:t>P&amp;T guidelines were used </a:t>
            </a:r>
            <a:endParaRPr lang="en-US" sz="260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State whether the applicant is applying </a:t>
            </a:r>
            <a:r>
              <a:rPr lang="en-US" sz="2400" dirty="0">
                <a:cs typeface="Arial" panose="020B0604020202020204" pitchFamily="34" charset="0"/>
              </a:rPr>
              <a:t>for promotion or tenure, or both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State the ranks from and to which </a:t>
            </a:r>
            <a:r>
              <a:rPr lang="en-US" sz="2400" dirty="0" smtClean="0">
                <a:cs typeface="Arial" panose="020B0604020202020204" pitchFamily="34" charset="0"/>
              </a:rPr>
              <a:t>the candidate wishes </a:t>
            </a:r>
            <a:r>
              <a:rPr lang="en-US" sz="2400" dirty="0">
                <a:cs typeface="Arial" panose="020B0604020202020204" pitchFamily="34" charset="0"/>
              </a:rPr>
              <a:t>to be promoted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Make clear </a:t>
            </a:r>
            <a:r>
              <a:rPr lang="en-US" sz="2400" dirty="0" smtClean="0">
                <a:cs typeface="Arial" panose="020B0604020202020204" pitchFamily="34" charset="0"/>
              </a:rPr>
              <a:t>the candidate met </a:t>
            </a:r>
            <a:r>
              <a:rPr lang="en-US" sz="2400" dirty="0">
                <a:cs typeface="Arial" panose="020B0604020202020204" pitchFamily="34" charset="0"/>
              </a:rPr>
              <a:t>specific minimum requirements for the academic rank and track, for which </a:t>
            </a:r>
            <a:r>
              <a:rPr lang="en-US" sz="2400" dirty="0" smtClean="0">
                <a:cs typeface="Arial" panose="020B0604020202020204" pitchFamily="34" charset="0"/>
              </a:rPr>
              <a:t>she/he is </a:t>
            </a:r>
            <a:r>
              <a:rPr lang="en-US" sz="2400" dirty="0">
                <a:cs typeface="Arial" panose="020B0604020202020204" pitchFamily="34" charset="0"/>
              </a:rPr>
              <a:t>applying.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Summarize his/her </a:t>
            </a:r>
            <a:r>
              <a:rPr lang="en-US" sz="2400" dirty="0">
                <a:cs typeface="Arial" panose="020B0604020202020204" pitchFamily="34" charset="0"/>
              </a:rPr>
              <a:t>credentials, including only pertinent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 order of strength, explain the three areas of evaluation for promotion and tenure: Teaching, Service, and Scholarship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Pay attention to and communicate workload/percent effort when summarizing credentials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Regarding the 2017 CHP P&amp;T Guidelines, be sure to address collegiality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2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980" y="1143000"/>
            <a:ext cx="1020621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Pre-Promotion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Pre-Tenure Review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&amp; Review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the CHP P&amp;T Database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CHP P&amp;T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Database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Login Page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User Guide to Start Your Packet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Steps/Flow for CHP P&amp;T Review Process within the CHP P&amp;T Database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Approval Steps/Flow for CHP P&amp;T Review Process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Tips Regarding Portfolio/Packet Preparation</a:t>
            </a:r>
          </a:p>
          <a:p>
            <a:pPr algn="l"/>
            <a:endParaRPr lang="en-US" sz="3200" dirty="0" smtClean="0">
              <a:solidFill>
                <a:srgbClr val="A30C33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71390" y="152400"/>
            <a:ext cx="10210800" cy="6095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A30C33"/>
                </a:solidFill>
              </a:rPr>
              <a:t>Overview of CHP Promotion &amp; Tenure Processes</a:t>
            </a:r>
            <a:endParaRPr lang="en-US" sz="36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3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443" y="914400"/>
            <a:ext cx="11049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Letters of </a:t>
            </a:r>
            <a:r>
              <a:rPr lang="en-US" sz="2800" dirty="0" smtClean="0"/>
              <a:t>Recommendation/Support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 </a:t>
            </a:r>
            <a:r>
              <a:rPr lang="en-US" sz="2600" b="1" dirty="0"/>
              <a:t>minimum of three (3) letters </a:t>
            </a:r>
            <a:r>
              <a:rPr lang="en-US" sz="2600" dirty="0"/>
              <a:t>of recommendation/support are </a:t>
            </a:r>
            <a:r>
              <a:rPr lang="en-US" sz="2600" dirty="0" smtClean="0"/>
              <a:t>required.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References </a:t>
            </a:r>
            <a:r>
              <a:rPr lang="en-US" sz="2600" dirty="0"/>
              <a:t>should be selective and include persons who can speak directly to the faculty member’s contributions as they relate to the criteria for promotion and/or tenure. 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Authors </a:t>
            </a:r>
            <a:r>
              <a:rPr lang="en-US" sz="2600" dirty="0"/>
              <a:t>should be able to comment on quality and consistency of performance in </a:t>
            </a:r>
            <a:r>
              <a:rPr lang="en-US" sz="2600" b="1" dirty="0"/>
              <a:t>at least two (2) areas of evaluation </a:t>
            </a:r>
            <a:r>
              <a:rPr lang="en-US" sz="2600" dirty="0"/>
              <a:t>(Teaching, Scholarship, Service), and, if appropriate, Collegiality. 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These </a:t>
            </a:r>
            <a:r>
              <a:rPr lang="en-US" sz="2600" dirty="0"/>
              <a:t>are overarching letters speaking to your accomplishments related to contributions that meet criteria for promotion and/or tenure. </a:t>
            </a:r>
            <a:r>
              <a:rPr lang="en-US" sz="2600" b="1" dirty="0"/>
              <a:t>These individuals hold a rank that is equal to or higher than that sought by the applicant. </a:t>
            </a:r>
          </a:p>
        </p:txBody>
      </p:sp>
    </p:spTree>
    <p:extLst>
      <p:ext uri="{BB962C8B-B14F-4D97-AF65-F5344CB8AC3E}">
        <p14:creationId xmlns:p14="http://schemas.microsoft.com/office/powerpoint/2010/main" val="110081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443" y="1524000"/>
            <a:ext cx="11049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Letters of </a:t>
            </a:r>
            <a:r>
              <a:rPr lang="en-US" sz="2800" dirty="0" smtClean="0"/>
              <a:t>Recommendation/Support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Communicate with </a:t>
            </a:r>
            <a:r>
              <a:rPr lang="en-US" sz="2600" dirty="0"/>
              <a:t>your Department Chair </a:t>
            </a:r>
            <a:r>
              <a:rPr lang="en-US" sz="2600" dirty="0" smtClean="0"/>
              <a:t>and/or </a:t>
            </a:r>
            <a:r>
              <a:rPr lang="en-US" sz="2600" dirty="0"/>
              <a:t>Program Director </a:t>
            </a:r>
            <a:r>
              <a:rPr lang="en-US" sz="2600" dirty="0" smtClean="0"/>
              <a:t>to determine appropriate 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Seek references from outside your Program/Department to review your packet against CHP P&amp;T Guidelines and write a 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It is inappropriate for current CHP P&amp;T Committee members, other than the candidate’s </a:t>
            </a:r>
            <a:r>
              <a:rPr lang="en-US" sz="2600" dirty="0" smtClean="0"/>
              <a:t>Department Chair/Program </a:t>
            </a:r>
            <a:r>
              <a:rPr lang="en-US" sz="2600" dirty="0"/>
              <a:t>Director, to write letters of support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3072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7063" y="777906"/>
            <a:ext cx="7823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Writing Narratives for Each of the Bucket Folders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02623"/>
            <a:ext cx="2630164" cy="1105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063" y="2895600"/>
            <a:ext cx="7823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52498" y="2514600"/>
            <a:ext cx="1041288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sure to explicitly describe how </a:t>
            </a:r>
            <a:r>
              <a:rPr lang="en-US" sz="2800" dirty="0" smtClean="0"/>
              <a:t>your accomplishments contributed </a:t>
            </a:r>
            <a:r>
              <a:rPr lang="en-US" sz="2800" dirty="0"/>
              <a:t>to demonstrating </a:t>
            </a:r>
            <a:r>
              <a:rPr lang="en-US" sz="2800" b="1" dirty="0"/>
              <a:t>either </a:t>
            </a:r>
            <a:r>
              <a:rPr lang="en-US" sz="2800" b="1" i="1" dirty="0"/>
              <a:t>excellence</a:t>
            </a:r>
            <a:r>
              <a:rPr lang="en-US" sz="2800" b="1" dirty="0"/>
              <a:t> or </a:t>
            </a:r>
            <a:r>
              <a:rPr lang="en-US" sz="2800" b="1" i="1" dirty="0"/>
              <a:t>significant achievement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teaching is an area where you are </a:t>
            </a:r>
            <a:r>
              <a:rPr lang="en-US" sz="2400" b="1" dirty="0"/>
              <a:t>indicating</a:t>
            </a:r>
            <a:r>
              <a:rPr lang="en-US" sz="2400" dirty="0"/>
              <a:t> you have achieved </a:t>
            </a:r>
            <a:r>
              <a:rPr lang="en-US" sz="2400" b="1" i="1" dirty="0"/>
              <a:t>excellence</a:t>
            </a:r>
            <a:r>
              <a:rPr lang="en-US" sz="2400" dirty="0"/>
              <a:t>, your </a:t>
            </a:r>
            <a:r>
              <a:rPr lang="en-US" sz="2400" b="1" dirty="0"/>
              <a:t>narrative</a:t>
            </a:r>
            <a:r>
              <a:rPr lang="en-US" sz="2400" dirty="0"/>
              <a:t> should be directed toward </a:t>
            </a:r>
            <a:r>
              <a:rPr lang="en-US" sz="2400" b="1" dirty="0"/>
              <a:t>describing</a:t>
            </a:r>
            <a:r>
              <a:rPr lang="en-US" sz="2400" dirty="0"/>
              <a:t> how your accomplishments contributed to demonstrating </a:t>
            </a:r>
            <a:r>
              <a:rPr lang="en-US" sz="2400" b="1" i="1" dirty="0"/>
              <a:t>excellence</a:t>
            </a:r>
            <a:r>
              <a:rPr lang="en-US" sz="2400" dirty="0"/>
              <a:t>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teaching is an area where you are </a:t>
            </a:r>
            <a:r>
              <a:rPr lang="en-US" sz="2400" b="1" dirty="0"/>
              <a:t>indicating</a:t>
            </a:r>
            <a:r>
              <a:rPr lang="en-US" sz="2400" dirty="0"/>
              <a:t> you have achieved </a:t>
            </a:r>
            <a:r>
              <a:rPr lang="en-US" sz="2400" b="1" i="1" dirty="0"/>
              <a:t>significant achievement</a:t>
            </a:r>
            <a:r>
              <a:rPr lang="en-US" sz="2400" dirty="0"/>
              <a:t>, your narrative should be directed toward </a:t>
            </a:r>
            <a:r>
              <a:rPr lang="en-US" sz="2400" b="1" dirty="0"/>
              <a:t>describing</a:t>
            </a:r>
            <a:r>
              <a:rPr lang="en-US" sz="2400" dirty="0"/>
              <a:t> how your accomplishments contributed to demonstrating </a:t>
            </a:r>
            <a:r>
              <a:rPr lang="en-US" sz="2400" b="1" i="1" dirty="0"/>
              <a:t>significant achievement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Do not mix the two (excellence and significant achievement)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595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152400"/>
            <a:ext cx="936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A30C33"/>
                </a:solidFill>
                <a:cs typeface="Arial" panose="020B0604020202020204" pitchFamily="34" charset="0"/>
              </a:rPr>
              <a:t>General Tips Regarding Portfolio/Packet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014" y="1066800"/>
            <a:ext cx="1090985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Writing Narratives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This is a time to brag – </a:t>
            </a:r>
            <a:r>
              <a:rPr lang="en-US" sz="3000" i="1" dirty="0" smtClean="0"/>
              <a:t>do not be humble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Tell the CHP P&amp;T Committee how you have achieved excellence or significant achievement – </a:t>
            </a:r>
            <a:r>
              <a:rPr lang="en-US" sz="3000" i="1" dirty="0" smtClean="0"/>
              <a:t>tell your 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Provide evidence </a:t>
            </a:r>
            <a:r>
              <a:rPr lang="en-US" sz="2800" dirty="0" smtClean="0"/>
              <a:t>beyond stating the accomplishment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b="1" i="1" dirty="0" smtClean="0"/>
              <a:t>Go beyond </a:t>
            </a:r>
            <a:r>
              <a:rPr lang="en-US" sz="2600" b="1" i="1" dirty="0"/>
              <a:t>the </a:t>
            </a:r>
            <a:r>
              <a:rPr lang="en-US" sz="2600" b="1" i="1" dirty="0" smtClean="0"/>
              <a:t>description</a:t>
            </a:r>
            <a:endParaRPr lang="en-US" sz="2600" b="1" i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effectLst>
                  <a:glow rad="127000">
                    <a:srgbClr val="00FF00"/>
                  </a:glow>
                </a:effectLst>
              </a:rPr>
              <a:t>Get to the “</a:t>
            </a:r>
            <a:r>
              <a:rPr lang="en-US" sz="2600" b="1" i="1" dirty="0" smtClean="0">
                <a:effectLst>
                  <a:glow rad="127000">
                    <a:srgbClr val="00FF00"/>
                  </a:glow>
                </a:effectLst>
              </a:rPr>
              <a:t>so what?</a:t>
            </a:r>
            <a:r>
              <a:rPr lang="en-US" sz="2600" dirty="0" smtClean="0">
                <a:effectLst>
                  <a:glow rad="127000">
                    <a:srgbClr val="00FF00"/>
                  </a:glow>
                </a:effectLst>
              </a:rPr>
              <a:t>” factor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Where is the </a:t>
            </a:r>
            <a:r>
              <a:rPr lang="en-US" sz="2600" b="1" dirty="0" smtClean="0"/>
              <a:t>evidence to support impact </a:t>
            </a:r>
            <a:r>
              <a:rPr lang="en-US" sz="2600" dirty="0" smtClean="0"/>
              <a:t>of your accomplishment?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Do not make the P&amp;T Committee members search for it</a:t>
            </a:r>
            <a:endParaRPr lang="en-US" sz="2400" dirty="0"/>
          </a:p>
          <a:p>
            <a:pPr lvl="1"/>
            <a:endParaRPr lang="en-US" sz="1600" b="1" dirty="0" smtClean="0">
              <a:effectLst>
                <a:glow rad="127000">
                  <a:srgbClr val="FFFF00"/>
                </a:glow>
              </a:effectLst>
            </a:endParaRPr>
          </a:p>
          <a:p>
            <a:pPr lvl="1"/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Packets Will Be </a:t>
            </a:r>
            <a:r>
              <a:rPr lang="en-US" sz="3400" b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Denied</a:t>
            </a:r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 If </a:t>
            </a:r>
            <a:r>
              <a:rPr lang="en-US" sz="3400" b="1" dirty="0">
                <a:effectLst>
                  <a:glow rad="127000">
                    <a:srgbClr val="FFFF00"/>
                  </a:glow>
                </a:effectLst>
              </a:rPr>
              <a:t>E</a:t>
            </a:r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vidence </a:t>
            </a:r>
            <a:r>
              <a:rPr lang="en-US" sz="3400" b="1" dirty="0">
                <a:effectLst>
                  <a:glow rad="127000">
                    <a:srgbClr val="FFFF00"/>
                  </a:glow>
                </a:effectLst>
              </a:rPr>
              <a:t>I</a:t>
            </a:r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s </a:t>
            </a:r>
            <a:r>
              <a:rPr lang="en-US" sz="3400" b="1" dirty="0">
                <a:effectLst>
                  <a:glow rad="127000">
                    <a:srgbClr val="FFFF00"/>
                  </a:glow>
                </a:effectLst>
              </a:rPr>
              <a:t>A</a:t>
            </a:r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bsent Or Not </a:t>
            </a:r>
            <a:r>
              <a:rPr lang="en-US" sz="3400" b="1" dirty="0"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US" sz="3400" b="1" dirty="0" smtClean="0">
                <a:effectLst>
                  <a:glow rad="127000">
                    <a:srgbClr val="FFFF00"/>
                  </a:glow>
                </a:effectLst>
              </a:rPr>
              <a:t>lear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7534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11049000" cy="609599"/>
          </a:xfrm>
        </p:spPr>
        <p:txBody>
          <a:bodyPr/>
          <a:lstStyle/>
          <a:p>
            <a:r>
              <a:rPr lang="en-US" sz="3600" dirty="0" smtClean="0"/>
              <a:t>Please see the other PowerPoint presentations for specific guidance on preparing materials for your Teaching, Scholarship, and Service folders.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Please contact CHP P&amp;T Committee members about questions or additional information.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610600" cy="6095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A30C33"/>
                </a:solidFill>
              </a:rPr>
              <a:t>Pre-Promotion </a:t>
            </a:r>
            <a:r>
              <a:rPr lang="en-US" sz="3600" dirty="0">
                <a:solidFill>
                  <a:srgbClr val="A30C33"/>
                </a:solidFill>
              </a:rPr>
              <a:t>and/or </a:t>
            </a:r>
            <a:r>
              <a:rPr lang="en-US" sz="3600" dirty="0" smtClean="0">
                <a:solidFill>
                  <a:srgbClr val="A30C33"/>
                </a:solidFill>
              </a:rPr>
              <a:t>Pre-Tenure </a:t>
            </a:r>
            <a:r>
              <a:rPr lang="en-US" sz="3600" dirty="0">
                <a:solidFill>
                  <a:srgbClr val="A30C33"/>
                </a:solidFill>
              </a:rPr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300" y="1752600"/>
            <a:ext cx="1036320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or during the third appointment year in the college, and with the recommendation of the department chairperson/program director, a faculty member may submit a portfolio for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CHP Promotion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Tenure Committee review.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pre-promotion and/or pre-tenure review is the faculty member’s opportunity to receive feedback from the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CHP P&amp;T committee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preparation of credentials (i.e., portfolio) and progress toward promotion and/or tenure.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2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52400"/>
            <a:ext cx="86106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Pre-Promotion and/or Pre-Tenure Review</a:t>
            </a:r>
            <a:endParaRPr lang="en-US" sz="3600" dirty="0">
              <a:solidFill>
                <a:srgbClr val="A30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10591800" cy="33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portfolio must be submitted to the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CHP P&amp;T committee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chairperson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January 15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the next work day if January 15 is not a work day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Pre-tenure/pre-promotion reviews will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 only in the spring semester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faculty member may submit up to two requests for a pre-tenure review during the probationary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CHP P&amp;T committee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provide the faculty member and department chairperson with a written, nonbinding, critique of his/her pre-tenure and/or pre-promotion portfolio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last work day in February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086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52400"/>
            <a:ext cx="86106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</a:t>
            </a:r>
            <a:r>
              <a:rPr lang="en-US" sz="36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Review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350" y="1447800"/>
            <a:ext cx="11087100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department chairperson considering recommendation of a faculty member for promotion or tenure shall require the faculty member to submit his/her portfolio to the department chairperson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first Tuesday in July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If the first Tuesday in July is an official State of Arkansas holiday, i.e., July 4, the portfolio will be submitted by the end of the next day, i.e., July 5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chairperson shall initiate the promotion and/or tenure process. The department chairperson shall provide written notice to each candidate of the action taken and forward the portfolios of the candidates being recommended to the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CHP P&amp;T committee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first Tuesday in September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54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52400"/>
            <a:ext cx="86106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</a:t>
            </a:r>
            <a:r>
              <a:rPr lang="en-US" sz="36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Review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050" y="1371600"/>
            <a:ext cx="10553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Recommendations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CHP P&amp;T committee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be based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majority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eligible voting members. In the event of a tie vote, the application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appointment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promotion, or tenure will not be recommended,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P&amp;T committee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shall provide a letter of justification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decision to the candidate, department chairperson, and the dean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P&amp;T committee shall provide written notice to each candidate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 candidate’s department chairperson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evidence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action taken, and forward the portfolios of those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being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recommended to the dean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the first Tuesday in November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dean shall provide written notice to each candidate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candidate’s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chairperson of the action taken and forward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portfolios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those candidates being recommended to the chancellor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January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180976"/>
            <a:ext cx="8610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rgbClr val="A30C33"/>
                </a:solidFill>
              </a:rPr>
              <a:t>Accessing the </a:t>
            </a:r>
            <a:r>
              <a:rPr lang="en-US" sz="3300" dirty="0">
                <a:solidFill>
                  <a:srgbClr val="A30C33"/>
                </a:solidFill>
              </a:rPr>
              <a:t>CHP P&amp;T </a:t>
            </a:r>
            <a:r>
              <a:rPr lang="en-US" sz="3300" dirty="0" smtClean="0">
                <a:solidFill>
                  <a:srgbClr val="A30C33"/>
                </a:solidFill>
              </a:rPr>
              <a:t>Database</a:t>
            </a:r>
          </a:p>
          <a:p>
            <a:endParaRPr lang="en-US" sz="3300" dirty="0">
              <a:solidFill>
                <a:srgbClr val="A30C33"/>
              </a:solidFill>
            </a:endParaRPr>
          </a:p>
          <a:p>
            <a:endParaRPr lang="en-US" sz="3400" dirty="0">
              <a:solidFill>
                <a:srgbClr val="A30C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5130"/>
            <a:ext cx="54726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hit any road blocks along the way with getting access to the CHP P&amp;T Database, please contact: </a:t>
            </a:r>
          </a:p>
          <a:p>
            <a:endParaRPr lang="en-US" sz="1000" dirty="0" smtClean="0"/>
          </a:p>
          <a:p>
            <a:r>
              <a:rPr lang="en-US" sz="2000" dirty="0" err="1" smtClean="0"/>
              <a:t>Fatera</a:t>
            </a:r>
            <a:r>
              <a:rPr lang="en-US" sz="2000" dirty="0" smtClean="0"/>
              <a:t> S Herd in the </a:t>
            </a:r>
            <a:r>
              <a:rPr lang="en-US" sz="2000" dirty="0" smtClean="0"/>
              <a:t>UAMS </a:t>
            </a:r>
            <a:r>
              <a:rPr lang="en-US" sz="2000" dirty="0"/>
              <a:t>Faculty </a:t>
            </a:r>
            <a:r>
              <a:rPr lang="en-US" sz="2000" dirty="0" smtClean="0"/>
              <a:t>Center </a:t>
            </a:r>
            <a:r>
              <a:rPr lang="en-US" sz="2000" dirty="0"/>
              <a:t>(</a:t>
            </a:r>
            <a:r>
              <a:rPr lang="en-US" sz="2000" dirty="0" smtClean="0"/>
              <a:t>FSHerd@uams.edu</a:t>
            </a:r>
            <a:r>
              <a:rPr lang="en-US" sz="2000" dirty="0" smtClean="0"/>
              <a:t>) </a:t>
            </a:r>
            <a:endParaRPr lang="en-US" sz="2000" dirty="0" smtClean="0"/>
          </a:p>
          <a:p>
            <a:r>
              <a:rPr lang="en-US" sz="2000" dirty="0" smtClean="0"/>
              <a:t>or </a:t>
            </a:r>
          </a:p>
          <a:p>
            <a:r>
              <a:rPr lang="en-US" sz="2000" dirty="0" smtClean="0"/>
              <a:t>The CHP </a:t>
            </a:r>
            <a:r>
              <a:rPr lang="en-US" sz="2000" dirty="0" smtClean="0"/>
              <a:t>P&amp;T Committee </a:t>
            </a:r>
            <a:r>
              <a:rPr lang="en-US" sz="2000" dirty="0" smtClean="0"/>
              <a:t>Chair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77190"/>
            <a:ext cx="4634434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7190"/>
            <a:ext cx="6462733" cy="5307343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>
            <a:off x="4572000" y="1295400"/>
            <a:ext cx="4412717" cy="1143000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2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85762" y="152400"/>
            <a:ext cx="86106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A30C33"/>
                </a:solidFill>
              </a:rPr>
              <a:t>Accessing the </a:t>
            </a:r>
            <a:r>
              <a:rPr lang="en-US" sz="3600" dirty="0">
                <a:solidFill>
                  <a:srgbClr val="A30C33"/>
                </a:solidFill>
              </a:rPr>
              <a:t>CHP P&amp;T </a:t>
            </a:r>
            <a:r>
              <a:rPr lang="en-US" sz="3600" dirty="0" smtClean="0">
                <a:solidFill>
                  <a:srgbClr val="A30C33"/>
                </a:solidFill>
              </a:rPr>
              <a:t>Database</a:t>
            </a:r>
            <a:endParaRPr lang="en-US" sz="3600" dirty="0">
              <a:solidFill>
                <a:srgbClr val="A30C33"/>
              </a:solidFill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1512"/>
            <a:ext cx="6800525" cy="5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63961" y="304800"/>
            <a:ext cx="8610600" cy="609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A30C33"/>
                </a:solidFill>
                <a:latin typeface="+mn-lt"/>
                <a:cs typeface="Arial" panose="020B0604020202020204" pitchFamily="34" charset="0"/>
              </a:rPr>
              <a:t>Accessing the </a:t>
            </a:r>
            <a:r>
              <a:rPr lang="en-US" sz="3600" dirty="0">
                <a:solidFill>
                  <a:srgbClr val="A30C33"/>
                </a:solidFill>
                <a:latin typeface="+mn-lt"/>
                <a:cs typeface="Arial" panose="020B0604020202020204" pitchFamily="34" charset="0"/>
              </a:rPr>
              <a:t>CHP P&amp;T </a:t>
            </a:r>
            <a:r>
              <a:rPr lang="en-US" sz="3600" dirty="0" smtClean="0">
                <a:solidFill>
                  <a:srgbClr val="A30C33"/>
                </a:solidFill>
                <a:latin typeface="+mn-lt"/>
                <a:cs typeface="Arial" panose="020B0604020202020204" pitchFamily="34" charset="0"/>
              </a:rPr>
              <a:t>Database</a:t>
            </a:r>
            <a:endParaRPr lang="en-US" sz="3600" dirty="0">
              <a:solidFill>
                <a:srgbClr val="A30C33"/>
              </a:solidFill>
              <a:latin typeface="+mn-lt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A30C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519237"/>
            <a:ext cx="8667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5446"/>
      </p:ext>
    </p:extLst>
  </p:cSld>
  <p:clrMapOvr>
    <a:masterClrMapping/>
  </p:clrMapOvr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1434</Words>
  <Application>Microsoft Office PowerPoint</Application>
  <PresentationFormat>Widescreen</PresentationFormat>
  <Paragraphs>121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College of Health Professions Promotion and/or Tenure Portfolio Preparation Workshop </vt:lpstr>
      <vt:lpstr>Overview of CHP Promotion &amp; Tenure Processes</vt:lpstr>
      <vt:lpstr>Pre-Promotion and/or Pre-Tenure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see the other PowerPoint presentations for specific guidance on preparing materials for your Teaching, Scholarship, and Service folders.  Please contact CHP P&amp;T Committee members about questions or additional information.    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Phelps, Joshua A</cp:lastModifiedBy>
  <cp:revision>70</cp:revision>
  <cp:lastPrinted>2015-09-23T19:12:53Z</cp:lastPrinted>
  <dcterms:created xsi:type="dcterms:W3CDTF">2012-06-27T20:39:58Z</dcterms:created>
  <dcterms:modified xsi:type="dcterms:W3CDTF">2021-05-18T15:21:08Z</dcterms:modified>
</cp:coreProperties>
</file>